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58" r:id="rId2"/>
    <p:sldId id="260" r:id="rId3"/>
    <p:sldId id="270" r:id="rId4"/>
    <p:sldId id="271" r:id="rId5"/>
    <p:sldId id="273" r:id="rId6"/>
    <p:sldId id="272" r:id="rId7"/>
    <p:sldId id="274" r:id="rId8"/>
    <p:sldId id="275" r:id="rId9"/>
    <p:sldId id="276" r:id="rId10"/>
    <p:sldId id="277" r:id="rId11"/>
    <p:sldId id="278" r:id="rId12"/>
    <p:sldId id="279" r:id="rId13"/>
    <p:sldId id="280" r:id="rId14"/>
    <p:sldId id="281" r:id="rId15"/>
    <p:sldId id="283" r:id="rId16"/>
    <p:sldId id="282" r:id="rId17"/>
    <p:sldId id="284" r:id="rId18"/>
    <p:sldId id="285" r:id="rId19"/>
    <p:sldId id="287" r:id="rId20"/>
    <p:sldId id="286" r:id="rId21"/>
    <p:sldId id="288" r:id="rId22"/>
    <p:sldId id="289" r:id="rId23"/>
    <p:sldId id="290" r:id="rId24"/>
    <p:sldId id="291" r:id="rId25"/>
    <p:sldId id="292" r:id="rId26"/>
    <p:sldId id="294" r:id="rId27"/>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91" d="100"/>
          <a:sy n="91" d="100"/>
        </p:scale>
        <p:origin x="322" y="67"/>
      </p:cViewPr>
      <p:guideLst/>
    </p:cSldViewPr>
  </p:slideViewPr>
  <p:notesTextViewPr>
    <p:cViewPr>
      <p:scale>
        <a:sx n="1" d="1"/>
        <a:sy n="1" d="1"/>
      </p:scale>
      <p:origin x="0" y="0"/>
    </p:cViewPr>
  </p:notesTextViewPr>
  <p:notesViewPr>
    <p:cSldViewPr snapToGrid="0">
      <p:cViewPr varScale="1">
        <p:scale>
          <a:sx n="88" d="100"/>
          <a:sy n="88" d="100"/>
        </p:scale>
        <p:origin x="3060"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posición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AD67AFF-0AE5-4D8B-883A-95F7023E07EC}" type="datetime1">
              <a:rPr lang="es-ES" smtClean="0"/>
              <a:t>17/04/2020</a:t>
            </a:fld>
            <a:endParaRPr lang="es-ES" dirty="0"/>
          </a:p>
        </p:txBody>
      </p:sp>
      <p:sp>
        <p:nvSpPr>
          <p:cNvPr id="4" name="Marcador de posición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posición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2977E94-A6AB-4E02-8E43-E89F9CF4757F}" type="slidenum">
              <a:rPr lang="es-ES"/>
              <a:t>‹Nº›</a:t>
            </a:fld>
            <a:endParaRPr lang="es-ES" dirty="0"/>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C7D46D3C-0821-4916-87E8-732AE60A7DD6}" type="datetime1">
              <a:rPr lang="es-ES" noProof="0" smtClean="0"/>
              <a:t>17/04/2020</a:t>
            </a:fld>
            <a:endParaRPr lang="es-ES" noProof="0"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ED491D0-8E1B-49C7-849B-A28568D94497}" type="slidenum">
              <a:rPr lang="es-ES" noProof="0"/>
              <a:t>‹Nº›</a:t>
            </a:fld>
            <a:endParaRPr lang="es-ES" noProof="0" dirty="0"/>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smtClean="0"/>
              <a:t>1</a:t>
            </a:fld>
            <a:endParaRPr lang="es-ES"/>
          </a:p>
        </p:txBody>
      </p:sp>
    </p:spTree>
    <p:extLst>
      <p:ext uri="{BB962C8B-B14F-4D97-AF65-F5344CB8AC3E}">
        <p14:creationId xmlns:p14="http://schemas.microsoft.com/office/powerpoint/2010/main" val="23888285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10</a:t>
            </a:fld>
            <a:endParaRPr lang="es-ES" noProof="0" dirty="0"/>
          </a:p>
        </p:txBody>
      </p:sp>
    </p:spTree>
    <p:extLst>
      <p:ext uri="{BB962C8B-B14F-4D97-AF65-F5344CB8AC3E}">
        <p14:creationId xmlns:p14="http://schemas.microsoft.com/office/powerpoint/2010/main" val="7996933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11</a:t>
            </a:fld>
            <a:endParaRPr lang="es-ES" noProof="0" dirty="0"/>
          </a:p>
        </p:txBody>
      </p:sp>
    </p:spTree>
    <p:extLst>
      <p:ext uri="{BB962C8B-B14F-4D97-AF65-F5344CB8AC3E}">
        <p14:creationId xmlns:p14="http://schemas.microsoft.com/office/powerpoint/2010/main" val="41519901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12</a:t>
            </a:fld>
            <a:endParaRPr lang="es-ES" noProof="0" dirty="0"/>
          </a:p>
        </p:txBody>
      </p:sp>
    </p:spTree>
    <p:extLst>
      <p:ext uri="{BB962C8B-B14F-4D97-AF65-F5344CB8AC3E}">
        <p14:creationId xmlns:p14="http://schemas.microsoft.com/office/powerpoint/2010/main" val="24159336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13</a:t>
            </a:fld>
            <a:endParaRPr lang="es-ES" noProof="0" dirty="0"/>
          </a:p>
        </p:txBody>
      </p:sp>
    </p:spTree>
    <p:extLst>
      <p:ext uri="{BB962C8B-B14F-4D97-AF65-F5344CB8AC3E}">
        <p14:creationId xmlns:p14="http://schemas.microsoft.com/office/powerpoint/2010/main" val="35227962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14</a:t>
            </a:fld>
            <a:endParaRPr lang="es-ES" noProof="0" dirty="0"/>
          </a:p>
        </p:txBody>
      </p:sp>
    </p:spTree>
    <p:extLst>
      <p:ext uri="{BB962C8B-B14F-4D97-AF65-F5344CB8AC3E}">
        <p14:creationId xmlns:p14="http://schemas.microsoft.com/office/powerpoint/2010/main" val="1720607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15</a:t>
            </a:fld>
            <a:endParaRPr lang="es-ES" noProof="0" dirty="0"/>
          </a:p>
        </p:txBody>
      </p:sp>
    </p:spTree>
    <p:extLst>
      <p:ext uri="{BB962C8B-B14F-4D97-AF65-F5344CB8AC3E}">
        <p14:creationId xmlns:p14="http://schemas.microsoft.com/office/powerpoint/2010/main" val="6343416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16</a:t>
            </a:fld>
            <a:endParaRPr lang="es-ES" noProof="0" dirty="0"/>
          </a:p>
        </p:txBody>
      </p:sp>
    </p:spTree>
    <p:extLst>
      <p:ext uri="{BB962C8B-B14F-4D97-AF65-F5344CB8AC3E}">
        <p14:creationId xmlns:p14="http://schemas.microsoft.com/office/powerpoint/2010/main" val="13575624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17</a:t>
            </a:fld>
            <a:endParaRPr lang="es-ES" noProof="0" dirty="0"/>
          </a:p>
        </p:txBody>
      </p:sp>
    </p:spTree>
    <p:extLst>
      <p:ext uri="{BB962C8B-B14F-4D97-AF65-F5344CB8AC3E}">
        <p14:creationId xmlns:p14="http://schemas.microsoft.com/office/powerpoint/2010/main" val="36463617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18</a:t>
            </a:fld>
            <a:endParaRPr lang="es-ES" noProof="0" dirty="0"/>
          </a:p>
        </p:txBody>
      </p:sp>
    </p:spTree>
    <p:extLst>
      <p:ext uri="{BB962C8B-B14F-4D97-AF65-F5344CB8AC3E}">
        <p14:creationId xmlns:p14="http://schemas.microsoft.com/office/powerpoint/2010/main" val="8622349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19</a:t>
            </a:fld>
            <a:endParaRPr lang="es-ES" noProof="0" dirty="0"/>
          </a:p>
        </p:txBody>
      </p:sp>
    </p:spTree>
    <p:extLst>
      <p:ext uri="{BB962C8B-B14F-4D97-AF65-F5344CB8AC3E}">
        <p14:creationId xmlns:p14="http://schemas.microsoft.com/office/powerpoint/2010/main" val="25652932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2</a:t>
            </a:fld>
            <a:endParaRPr lang="es-ES" noProof="0" dirty="0"/>
          </a:p>
        </p:txBody>
      </p:sp>
    </p:spTree>
    <p:extLst>
      <p:ext uri="{BB962C8B-B14F-4D97-AF65-F5344CB8AC3E}">
        <p14:creationId xmlns:p14="http://schemas.microsoft.com/office/powerpoint/2010/main" val="17410037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20</a:t>
            </a:fld>
            <a:endParaRPr lang="es-ES" noProof="0" dirty="0"/>
          </a:p>
        </p:txBody>
      </p:sp>
    </p:spTree>
    <p:extLst>
      <p:ext uri="{BB962C8B-B14F-4D97-AF65-F5344CB8AC3E}">
        <p14:creationId xmlns:p14="http://schemas.microsoft.com/office/powerpoint/2010/main" val="24796760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21</a:t>
            </a:fld>
            <a:endParaRPr lang="es-ES" noProof="0" dirty="0"/>
          </a:p>
        </p:txBody>
      </p:sp>
    </p:spTree>
    <p:extLst>
      <p:ext uri="{BB962C8B-B14F-4D97-AF65-F5344CB8AC3E}">
        <p14:creationId xmlns:p14="http://schemas.microsoft.com/office/powerpoint/2010/main" val="28148281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22</a:t>
            </a:fld>
            <a:endParaRPr lang="es-ES" noProof="0" dirty="0"/>
          </a:p>
        </p:txBody>
      </p:sp>
    </p:spTree>
    <p:extLst>
      <p:ext uri="{BB962C8B-B14F-4D97-AF65-F5344CB8AC3E}">
        <p14:creationId xmlns:p14="http://schemas.microsoft.com/office/powerpoint/2010/main" val="14204397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23</a:t>
            </a:fld>
            <a:endParaRPr lang="es-ES" noProof="0" dirty="0"/>
          </a:p>
        </p:txBody>
      </p:sp>
    </p:spTree>
    <p:extLst>
      <p:ext uri="{BB962C8B-B14F-4D97-AF65-F5344CB8AC3E}">
        <p14:creationId xmlns:p14="http://schemas.microsoft.com/office/powerpoint/2010/main" val="1174088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24</a:t>
            </a:fld>
            <a:endParaRPr lang="es-ES" noProof="0" dirty="0"/>
          </a:p>
        </p:txBody>
      </p:sp>
    </p:spTree>
    <p:extLst>
      <p:ext uri="{BB962C8B-B14F-4D97-AF65-F5344CB8AC3E}">
        <p14:creationId xmlns:p14="http://schemas.microsoft.com/office/powerpoint/2010/main" val="21715392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25</a:t>
            </a:fld>
            <a:endParaRPr lang="es-ES" noProof="0" dirty="0"/>
          </a:p>
        </p:txBody>
      </p:sp>
    </p:spTree>
    <p:extLst>
      <p:ext uri="{BB962C8B-B14F-4D97-AF65-F5344CB8AC3E}">
        <p14:creationId xmlns:p14="http://schemas.microsoft.com/office/powerpoint/2010/main" val="9550155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26</a:t>
            </a:fld>
            <a:endParaRPr lang="es-ES" noProof="0" dirty="0"/>
          </a:p>
        </p:txBody>
      </p:sp>
    </p:spTree>
    <p:extLst>
      <p:ext uri="{BB962C8B-B14F-4D97-AF65-F5344CB8AC3E}">
        <p14:creationId xmlns:p14="http://schemas.microsoft.com/office/powerpoint/2010/main" val="2259531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3</a:t>
            </a:fld>
            <a:endParaRPr lang="es-ES" noProof="0" dirty="0"/>
          </a:p>
        </p:txBody>
      </p:sp>
    </p:spTree>
    <p:extLst>
      <p:ext uri="{BB962C8B-B14F-4D97-AF65-F5344CB8AC3E}">
        <p14:creationId xmlns:p14="http://schemas.microsoft.com/office/powerpoint/2010/main" val="12494201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4</a:t>
            </a:fld>
            <a:endParaRPr lang="es-ES" noProof="0" dirty="0"/>
          </a:p>
        </p:txBody>
      </p:sp>
    </p:spTree>
    <p:extLst>
      <p:ext uri="{BB962C8B-B14F-4D97-AF65-F5344CB8AC3E}">
        <p14:creationId xmlns:p14="http://schemas.microsoft.com/office/powerpoint/2010/main" val="728021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5</a:t>
            </a:fld>
            <a:endParaRPr lang="es-ES" noProof="0" dirty="0"/>
          </a:p>
        </p:txBody>
      </p:sp>
    </p:spTree>
    <p:extLst>
      <p:ext uri="{BB962C8B-B14F-4D97-AF65-F5344CB8AC3E}">
        <p14:creationId xmlns:p14="http://schemas.microsoft.com/office/powerpoint/2010/main" val="2269702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6</a:t>
            </a:fld>
            <a:endParaRPr lang="es-ES" noProof="0" dirty="0"/>
          </a:p>
        </p:txBody>
      </p:sp>
    </p:spTree>
    <p:extLst>
      <p:ext uri="{BB962C8B-B14F-4D97-AF65-F5344CB8AC3E}">
        <p14:creationId xmlns:p14="http://schemas.microsoft.com/office/powerpoint/2010/main" val="24132132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7</a:t>
            </a:fld>
            <a:endParaRPr lang="es-ES" noProof="0" dirty="0"/>
          </a:p>
        </p:txBody>
      </p:sp>
    </p:spTree>
    <p:extLst>
      <p:ext uri="{BB962C8B-B14F-4D97-AF65-F5344CB8AC3E}">
        <p14:creationId xmlns:p14="http://schemas.microsoft.com/office/powerpoint/2010/main" val="11469141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8</a:t>
            </a:fld>
            <a:endParaRPr lang="es-ES" noProof="0" dirty="0"/>
          </a:p>
        </p:txBody>
      </p:sp>
    </p:spTree>
    <p:extLst>
      <p:ext uri="{BB962C8B-B14F-4D97-AF65-F5344CB8AC3E}">
        <p14:creationId xmlns:p14="http://schemas.microsoft.com/office/powerpoint/2010/main" val="2128442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DED491D0-8E1B-49C7-849B-A28568D94497}" type="slidenum">
              <a:rPr lang="es-ES" noProof="0" smtClean="0"/>
              <a:t>9</a:t>
            </a:fld>
            <a:endParaRPr lang="es-ES" noProof="0" dirty="0"/>
          </a:p>
        </p:txBody>
      </p:sp>
    </p:spTree>
    <p:extLst>
      <p:ext uri="{BB962C8B-B14F-4D97-AF65-F5344CB8AC3E}">
        <p14:creationId xmlns:p14="http://schemas.microsoft.com/office/powerpoint/2010/main" val="17673486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ángulo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0" name="Rectángulo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p:cNvSpPr>
            <a:spLocks noGrp="1"/>
          </p:cNvSpPr>
          <p:nvPr>
            <p:ph type="ctrTitle"/>
          </p:nvPr>
        </p:nvSpPr>
        <p:spPr bwMode="black">
          <a:xfrm>
            <a:off x="3175199" y="1943842"/>
            <a:ext cx="8500062" cy="2387600"/>
          </a:xfrm>
        </p:spPr>
        <p:txBody>
          <a:bodyPr rtlCol="0" anchor="b"/>
          <a:lstStyle>
            <a:lvl1pPr algn="l">
              <a:lnSpc>
                <a:spcPct val="90000"/>
              </a:lnSpc>
              <a:defRPr sz="6000" b="1">
                <a:solidFill>
                  <a:schemeClr val="tx1"/>
                </a:solidFill>
              </a:defRPr>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3175199" y="4538659"/>
            <a:ext cx="8500062" cy="865321"/>
          </a:xfrm>
        </p:spPr>
        <p:txBody>
          <a:bodyPr rtlCol="0"/>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endParaRPr lang="es-ES" noProof="0" dirty="0"/>
          </a:p>
        </p:txBody>
      </p:sp>
      <p:sp>
        <p:nvSpPr>
          <p:cNvPr id="11" name="Marcador de posición de fecha 3"/>
          <p:cNvSpPr>
            <a:spLocks noGrp="1"/>
          </p:cNvSpPr>
          <p:nvPr>
            <p:ph type="dt" sz="half" idx="10"/>
          </p:nvPr>
        </p:nvSpPr>
        <p:spPr/>
        <p:txBody>
          <a:bodyPr rtlCol="0"/>
          <a:lstStyle>
            <a:lvl1pPr>
              <a:defRPr>
                <a:solidFill>
                  <a:schemeClr val="bg2"/>
                </a:solidFill>
              </a:defRPr>
            </a:lvl1pPr>
          </a:lstStyle>
          <a:p>
            <a:pPr rtl="0"/>
            <a:fld id="{855CB799-6499-4E1E-8257-C777037FBB0C}" type="datetime1">
              <a:rPr lang="es-ES" noProof="0" smtClean="0"/>
              <a:t>17/04/2020</a:t>
            </a:fld>
            <a:endParaRPr lang="es-ES" noProof="0" dirty="0"/>
          </a:p>
        </p:txBody>
      </p:sp>
      <p:sp>
        <p:nvSpPr>
          <p:cNvPr id="12" name="Marcador de posición de pie de página 4"/>
          <p:cNvSpPr>
            <a:spLocks noGrp="1"/>
          </p:cNvSpPr>
          <p:nvPr>
            <p:ph type="ftr" sz="quarter" idx="11"/>
          </p:nvPr>
        </p:nvSpPr>
        <p:spPr/>
        <p:txBody>
          <a:bodyPr rtlCol="0"/>
          <a:lstStyle>
            <a:lvl1pPr>
              <a:defRPr>
                <a:solidFill>
                  <a:schemeClr val="bg2"/>
                </a:solidFill>
              </a:defRPr>
            </a:lvl1pPr>
          </a:lstStyle>
          <a:p>
            <a:pPr rtl="0"/>
            <a:endParaRPr lang="es-ES" noProof="0" dirty="0"/>
          </a:p>
        </p:txBody>
      </p:sp>
      <p:sp>
        <p:nvSpPr>
          <p:cNvPr id="13" name="Marcador de posición de número de diapositiva 5"/>
          <p:cNvSpPr>
            <a:spLocks noGrp="1"/>
          </p:cNvSpPr>
          <p:nvPr>
            <p:ph type="sldNum" sz="quarter" idx="12"/>
          </p:nvPr>
        </p:nvSpPr>
        <p:spPr/>
        <p:txBody>
          <a:bodyPr rtlCol="0"/>
          <a:lstStyle>
            <a:lvl1pPr>
              <a:defRPr>
                <a:solidFill>
                  <a:schemeClr val="bg2"/>
                </a:solidFill>
              </a:defRPr>
            </a:lvl1pPr>
          </a:lstStyle>
          <a:p>
            <a:pPr rtl="0"/>
            <a:fld id="{BD266BE7-899D-4075-917F-DBDE33B6B692}" type="slidenum">
              <a:rPr lang="es-ES" noProof="0" smtClean="0"/>
              <a:pPr rtl="0"/>
              <a:t>‹Nº›</a:t>
            </a:fld>
            <a:endParaRPr lang="es-ES" noProof="0" dirty="0"/>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texto vertical 2"/>
          <p:cNvSpPr>
            <a:spLocks noGrp="1"/>
          </p:cNvSpPr>
          <p:nvPr>
            <p:ph type="body" orient="vert" idx="1"/>
          </p:nvPr>
        </p:nvSpPr>
        <p:spPr/>
        <p:txBody>
          <a:bodyPr vert="eaVert"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fecha 3"/>
          <p:cNvSpPr>
            <a:spLocks noGrp="1"/>
          </p:cNvSpPr>
          <p:nvPr>
            <p:ph type="dt" sz="half" idx="10"/>
          </p:nvPr>
        </p:nvSpPr>
        <p:spPr/>
        <p:txBody>
          <a:bodyPr rtlCol="0"/>
          <a:lstStyle/>
          <a:p>
            <a:pPr rtl="0"/>
            <a:fld id="{F637F32E-9C31-4EBC-9CF6-7E0795975D22}" type="datetime1">
              <a:rPr lang="es-ES" noProof="0" smtClean="0"/>
              <a:t>17/04/2020</a:t>
            </a:fld>
            <a:endParaRPr lang="es-ES" noProof="0"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BD266BE7-899D-4075-917F-DBDE33B6B692}" type="slidenum">
              <a:rPr lang="es-ES" noProof="0"/>
              <a:t>‹Nº›</a:t>
            </a:fld>
            <a:endParaRPr lang="es-ES" noProof="0" dirty="0"/>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10" name="Rectángulo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Título vertical 1"/>
          <p:cNvSpPr>
            <a:spLocks noGrp="1"/>
          </p:cNvSpPr>
          <p:nvPr>
            <p:ph type="title" orient="vert"/>
          </p:nvPr>
        </p:nvSpPr>
        <p:spPr>
          <a:xfrm>
            <a:off x="10266348" y="462249"/>
            <a:ext cx="1370886" cy="5714714"/>
          </a:xfrm>
        </p:spPr>
        <p:txBody>
          <a:bodyPr vert="eaVert" rtlCol="0"/>
          <a:lstStyle/>
          <a:p>
            <a:pPr rtl="0"/>
            <a:r>
              <a:rPr lang="es-ES" noProof="0"/>
              <a:t>Haga clic para modificar el estilo de título del patrón</a:t>
            </a:r>
            <a:endParaRPr lang="es-ES" noProof="0" dirty="0"/>
          </a:p>
        </p:txBody>
      </p:sp>
      <p:sp>
        <p:nvSpPr>
          <p:cNvPr id="3" name="Marcador de posición de texto vertical 2"/>
          <p:cNvSpPr>
            <a:spLocks noGrp="1"/>
          </p:cNvSpPr>
          <p:nvPr>
            <p:ph type="body" orient="vert" idx="1"/>
          </p:nvPr>
        </p:nvSpPr>
        <p:spPr>
          <a:xfrm>
            <a:off x="378199" y="462249"/>
            <a:ext cx="9693088" cy="5714714"/>
          </a:xfrm>
        </p:spPr>
        <p:txBody>
          <a:bodyPr vert="eaVert"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fecha 3"/>
          <p:cNvSpPr>
            <a:spLocks noGrp="1"/>
          </p:cNvSpPr>
          <p:nvPr>
            <p:ph type="dt" sz="half" idx="10"/>
          </p:nvPr>
        </p:nvSpPr>
        <p:spPr>
          <a:xfrm>
            <a:off x="378199" y="6356350"/>
            <a:ext cx="1971947" cy="365125"/>
          </a:xfrm>
        </p:spPr>
        <p:txBody>
          <a:bodyPr rtlCol="0"/>
          <a:lstStyle/>
          <a:p>
            <a:pPr rtl="0"/>
            <a:fld id="{0DE5E64D-8309-4EA3-9E01-E99A0B9E852A}" type="datetime1">
              <a:rPr lang="es-ES" noProof="0" smtClean="0"/>
              <a:t>17/04/2020</a:t>
            </a:fld>
            <a:endParaRPr lang="es-ES" noProof="0" dirty="0"/>
          </a:p>
        </p:txBody>
      </p:sp>
      <p:sp>
        <p:nvSpPr>
          <p:cNvPr id="5" name="Marcador de posición de pie de página 4"/>
          <p:cNvSpPr>
            <a:spLocks noGrp="1"/>
          </p:cNvSpPr>
          <p:nvPr>
            <p:ph type="ftr" sz="quarter" idx="11"/>
          </p:nvPr>
        </p:nvSpPr>
        <p:spPr>
          <a:xfrm>
            <a:off x="2382374" y="6356350"/>
            <a:ext cx="5687786" cy="365125"/>
          </a:xfrm>
        </p:spPr>
        <p:txBody>
          <a:bodyPr rtlCol="0"/>
          <a:lstStyle/>
          <a:p>
            <a:pPr rtl="0"/>
            <a:endParaRPr lang="es-ES" noProof="0" dirty="0"/>
          </a:p>
        </p:txBody>
      </p:sp>
      <p:sp>
        <p:nvSpPr>
          <p:cNvPr id="6" name="Marcador de posición de número de diapositiva 5"/>
          <p:cNvSpPr>
            <a:spLocks noGrp="1"/>
          </p:cNvSpPr>
          <p:nvPr>
            <p:ph type="sldNum" sz="quarter" idx="12"/>
          </p:nvPr>
        </p:nvSpPr>
        <p:spPr>
          <a:xfrm>
            <a:off x="8102389" y="6356350"/>
            <a:ext cx="1968898" cy="365125"/>
          </a:xfrm>
        </p:spPr>
        <p:txBody>
          <a:bodyPr rtlCol="0"/>
          <a:lstStyle/>
          <a:p>
            <a:pPr rtl="0"/>
            <a:fld id="{BD266BE7-899D-4075-917F-DBDE33B6B692}" type="slidenum">
              <a:rPr lang="es-ES" noProof="0"/>
              <a:t>‹Nº›</a:t>
            </a:fld>
            <a:endParaRPr lang="es-ES" noProof="0" dirty="0"/>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idx="1"/>
          </p:nvPr>
        </p:nvSpPr>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fecha 3"/>
          <p:cNvSpPr>
            <a:spLocks noGrp="1"/>
          </p:cNvSpPr>
          <p:nvPr>
            <p:ph type="dt" sz="half" idx="10"/>
          </p:nvPr>
        </p:nvSpPr>
        <p:spPr/>
        <p:txBody>
          <a:bodyPr rtlCol="0"/>
          <a:lstStyle/>
          <a:p>
            <a:pPr rtl="0"/>
            <a:fld id="{55D7AF38-4C5D-4919-B713-BCE928D84993}" type="datetime1">
              <a:rPr lang="es-ES" noProof="0" smtClean="0"/>
              <a:t>17/04/2020</a:t>
            </a:fld>
            <a:endParaRPr lang="es-ES" noProof="0" dirty="0"/>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6" name="Marcador de posición de número de diapositiva 5"/>
          <p:cNvSpPr>
            <a:spLocks noGrp="1"/>
          </p:cNvSpPr>
          <p:nvPr>
            <p:ph type="sldNum" sz="quarter" idx="12"/>
          </p:nvPr>
        </p:nvSpPr>
        <p:spPr/>
        <p:txBody>
          <a:bodyPr rtlCol="0"/>
          <a:lstStyle/>
          <a:p>
            <a:pPr rtl="0"/>
            <a:fld id="{BD266BE7-899D-4075-917F-DBDE33B6B692}" type="slidenum">
              <a:rPr lang="es-ES" noProof="0"/>
              <a:t>‹Nº›</a:t>
            </a:fld>
            <a:endParaRPr lang="es-ES" noProof="0" dirty="0"/>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ángulo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9" name="Rectángulo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p:cNvSpPr>
            <a:spLocks noGrp="1"/>
          </p:cNvSpPr>
          <p:nvPr>
            <p:ph type="title"/>
          </p:nvPr>
        </p:nvSpPr>
        <p:spPr bwMode="black">
          <a:xfrm>
            <a:off x="3838015" y="658346"/>
            <a:ext cx="6597464" cy="3664417"/>
          </a:xfrm>
        </p:spPr>
        <p:txBody>
          <a:bodyPr rtlCol="0" anchor="b">
            <a:normAutofit/>
          </a:bodyPr>
          <a:lstStyle>
            <a:lvl1pPr>
              <a:lnSpc>
                <a:spcPct val="90000"/>
              </a:lnSpc>
              <a:defRPr sz="5000" b="1">
                <a:solidFill>
                  <a:schemeClr val="tx1"/>
                </a:solidFill>
              </a:defRPr>
            </a:lvl1pPr>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3838014" y="4589463"/>
            <a:ext cx="6597465" cy="1500187"/>
          </a:xfrm>
        </p:spPr>
        <p:txBody>
          <a:bodyPr rtlCol="0"/>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Haga clic para modificar los estilos de texto del patrón</a:t>
            </a:r>
          </a:p>
        </p:txBody>
      </p:sp>
      <p:sp>
        <p:nvSpPr>
          <p:cNvPr id="4" name="Marcador de posición de fecha 3"/>
          <p:cNvSpPr>
            <a:spLocks noGrp="1"/>
          </p:cNvSpPr>
          <p:nvPr>
            <p:ph type="dt" sz="half" idx="10"/>
          </p:nvPr>
        </p:nvSpPr>
        <p:spPr/>
        <p:txBody>
          <a:bodyPr rtlCol="0"/>
          <a:lstStyle>
            <a:lvl1pPr>
              <a:defRPr>
                <a:solidFill>
                  <a:schemeClr val="bg2"/>
                </a:solidFill>
              </a:defRPr>
            </a:lvl1pPr>
          </a:lstStyle>
          <a:p>
            <a:pPr rtl="0"/>
            <a:fld id="{F8A7DBF6-2AC7-4A48-B394-E7B6C748C10D}" type="datetime1">
              <a:rPr lang="es-ES" noProof="0" smtClean="0"/>
              <a:t>17/04/2020</a:t>
            </a:fld>
            <a:endParaRPr lang="es-ES" noProof="0" dirty="0"/>
          </a:p>
        </p:txBody>
      </p:sp>
      <p:sp>
        <p:nvSpPr>
          <p:cNvPr id="5" name="Marcador de posición de pie de página 4"/>
          <p:cNvSpPr>
            <a:spLocks noGrp="1"/>
          </p:cNvSpPr>
          <p:nvPr>
            <p:ph type="ftr" sz="quarter" idx="11"/>
          </p:nvPr>
        </p:nvSpPr>
        <p:spPr/>
        <p:txBody>
          <a:bodyPr rtlCol="0"/>
          <a:lstStyle>
            <a:lvl1pPr>
              <a:defRPr>
                <a:solidFill>
                  <a:schemeClr val="bg2"/>
                </a:solidFill>
              </a:defRPr>
            </a:lvl1pPr>
          </a:lstStyle>
          <a:p>
            <a:pPr rtl="0"/>
            <a:endParaRPr lang="es-ES" noProof="0" dirty="0"/>
          </a:p>
        </p:txBody>
      </p:sp>
      <p:sp>
        <p:nvSpPr>
          <p:cNvPr id="6" name="Marcador de posición de número de diapositiva 5"/>
          <p:cNvSpPr>
            <a:spLocks noGrp="1"/>
          </p:cNvSpPr>
          <p:nvPr>
            <p:ph type="sldNum" sz="quarter" idx="12"/>
          </p:nvPr>
        </p:nvSpPr>
        <p:spPr/>
        <p:txBody>
          <a:bodyPr rtlCol="0"/>
          <a:lstStyle>
            <a:lvl1pPr>
              <a:defRPr>
                <a:solidFill>
                  <a:schemeClr val="bg2"/>
                </a:solidFill>
              </a:defRPr>
            </a:lvl1pPr>
          </a:lstStyle>
          <a:p>
            <a:pPr rtl="0"/>
            <a:fld id="{BD266BE7-899D-4075-917F-DBDE33B6B692}" type="slidenum">
              <a:rPr lang="es-ES" noProof="0" smtClean="0"/>
              <a:pPr rtl="0"/>
              <a:t>‹Nº›</a:t>
            </a:fld>
            <a:endParaRPr lang="es-ES" noProof="0" dirty="0"/>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contenido 2"/>
          <p:cNvSpPr>
            <a:spLocks noGrp="1"/>
          </p:cNvSpPr>
          <p:nvPr>
            <p:ph sz="half" idx="1"/>
          </p:nvPr>
        </p:nvSpPr>
        <p:spPr>
          <a:xfrm>
            <a:off x="1280160" y="2194560"/>
            <a:ext cx="4489704" cy="3986784"/>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4" name="Marcador de posición de contenido 3"/>
          <p:cNvSpPr>
            <a:spLocks noGrp="1"/>
          </p:cNvSpPr>
          <p:nvPr>
            <p:ph sz="half" idx="2"/>
          </p:nvPr>
        </p:nvSpPr>
        <p:spPr>
          <a:xfrm>
            <a:off x="6415368" y="2194560"/>
            <a:ext cx="4493424" cy="3986784"/>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fecha 4"/>
          <p:cNvSpPr>
            <a:spLocks noGrp="1"/>
          </p:cNvSpPr>
          <p:nvPr>
            <p:ph type="dt" sz="half" idx="10"/>
          </p:nvPr>
        </p:nvSpPr>
        <p:spPr/>
        <p:txBody>
          <a:bodyPr rtlCol="0"/>
          <a:lstStyle/>
          <a:p>
            <a:pPr rtl="0"/>
            <a:fld id="{245771C8-10A4-40A2-B087-7EAE1E72B338}" type="datetime1">
              <a:rPr lang="es-ES" noProof="0" smtClean="0"/>
              <a:t>17/04/2020</a:t>
            </a:fld>
            <a:endParaRPr lang="es-ES" noProof="0"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BD266BE7-899D-4075-917F-DBDE33B6B692}" type="slidenum">
              <a:rPr lang="es-ES" noProof="0"/>
              <a:t>‹Nº›</a:t>
            </a:fld>
            <a:endParaRPr lang="es-ES" noProof="0" dirty="0"/>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texto 2"/>
          <p:cNvSpPr>
            <a:spLocks noGrp="1"/>
          </p:cNvSpPr>
          <p:nvPr>
            <p:ph type="body" idx="1"/>
          </p:nvPr>
        </p:nvSpPr>
        <p:spPr>
          <a:xfrm>
            <a:off x="1280160" y="1828456"/>
            <a:ext cx="4489704" cy="83069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p:cNvSpPr>
            <a:spLocks noGrp="1"/>
          </p:cNvSpPr>
          <p:nvPr>
            <p:ph sz="half" idx="2"/>
          </p:nvPr>
        </p:nvSpPr>
        <p:spPr>
          <a:xfrm>
            <a:off x="1280160" y="2743194"/>
            <a:ext cx="4489704" cy="3433769"/>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6419088" y="1828456"/>
            <a:ext cx="4489704" cy="83069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p:cNvSpPr>
            <a:spLocks noGrp="1"/>
          </p:cNvSpPr>
          <p:nvPr>
            <p:ph sz="quarter" idx="4"/>
          </p:nvPr>
        </p:nvSpPr>
        <p:spPr>
          <a:xfrm>
            <a:off x="6419088" y="2743194"/>
            <a:ext cx="4489704" cy="3433769"/>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7" name="Marcador de posición de fecha 6"/>
          <p:cNvSpPr>
            <a:spLocks noGrp="1"/>
          </p:cNvSpPr>
          <p:nvPr>
            <p:ph type="dt" sz="half" idx="10"/>
          </p:nvPr>
        </p:nvSpPr>
        <p:spPr/>
        <p:txBody>
          <a:bodyPr rtlCol="0"/>
          <a:lstStyle/>
          <a:p>
            <a:pPr rtl="0"/>
            <a:fld id="{D8C3F35A-BE91-47D4-B680-814AAA83232F}" type="datetime1">
              <a:rPr lang="es-ES" noProof="0" smtClean="0"/>
              <a:t>17/04/2020</a:t>
            </a:fld>
            <a:endParaRPr lang="es-ES" noProof="0" dirty="0"/>
          </a:p>
        </p:txBody>
      </p:sp>
      <p:sp>
        <p:nvSpPr>
          <p:cNvPr id="8" name="Marcador de posición de pie de página 7"/>
          <p:cNvSpPr>
            <a:spLocks noGrp="1"/>
          </p:cNvSpPr>
          <p:nvPr>
            <p:ph type="ftr" sz="quarter" idx="11"/>
          </p:nvPr>
        </p:nvSpPr>
        <p:spPr/>
        <p:txBody>
          <a:bodyPr rtlCol="0"/>
          <a:lstStyle/>
          <a:p>
            <a:pPr rtl="0"/>
            <a:endParaRPr lang="es-ES" noProof="0" dirty="0"/>
          </a:p>
        </p:txBody>
      </p:sp>
      <p:sp>
        <p:nvSpPr>
          <p:cNvPr id="9" name="Marcador de posición de número de diapositiva 8"/>
          <p:cNvSpPr>
            <a:spLocks noGrp="1"/>
          </p:cNvSpPr>
          <p:nvPr>
            <p:ph type="sldNum" sz="quarter" idx="12"/>
          </p:nvPr>
        </p:nvSpPr>
        <p:spPr/>
        <p:txBody>
          <a:bodyPr rtlCol="0"/>
          <a:lstStyle/>
          <a:p>
            <a:pPr rtl="0"/>
            <a:fld id="{BD266BE7-899D-4075-917F-DBDE33B6B692}" type="slidenum">
              <a:rPr lang="es-ES" noProof="0"/>
              <a:t>‹Nº›</a:t>
            </a:fld>
            <a:endParaRPr lang="es-ES" noProof="0" dirty="0"/>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3" name="Marcador de posición de fecha 2"/>
          <p:cNvSpPr>
            <a:spLocks noGrp="1"/>
          </p:cNvSpPr>
          <p:nvPr>
            <p:ph type="dt" sz="half" idx="10"/>
          </p:nvPr>
        </p:nvSpPr>
        <p:spPr/>
        <p:txBody>
          <a:bodyPr rtlCol="0"/>
          <a:lstStyle/>
          <a:p>
            <a:pPr rtl="0"/>
            <a:fld id="{C84A5508-0173-4F7B-BA1F-6FDD23DC888F}" type="datetime1">
              <a:rPr lang="es-ES" noProof="0" smtClean="0"/>
              <a:t>17/04/2020</a:t>
            </a:fld>
            <a:endParaRPr lang="es-ES" noProof="0" dirty="0"/>
          </a:p>
        </p:txBody>
      </p:sp>
      <p:sp>
        <p:nvSpPr>
          <p:cNvPr id="4" name="Marcador de posición de pie de página 3"/>
          <p:cNvSpPr>
            <a:spLocks noGrp="1"/>
          </p:cNvSpPr>
          <p:nvPr>
            <p:ph type="ftr" sz="quarter" idx="11"/>
          </p:nvPr>
        </p:nvSpPr>
        <p:spPr/>
        <p:txBody>
          <a:bodyPr rtlCol="0"/>
          <a:lstStyle/>
          <a:p>
            <a:pPr rtl="0"/>
            <a:endParaRPr lang="es-ES" noProof="0" dirty="0"/>
          </a:p>
        </p:txBody>
      </p:sp>
      <p:sp>
        <p:nvSpPr>
          <p:cNvPr id="5" name="Marcador de posición de número de diapositiva 4"/>
          <p:cNvSpPr>
            <a:spLocks noGrp="1"/>
          </p:cNvSpPr>
          <p:nvPr>
            <p:ph type="sldNum" sz="quarter" idx="12"/>
          </p:nvPr>
        </p:nvSpPr>
        <p:spPr/>
        <p:txBody>
          <a:bodyPr rtlCol="0"/>
          <a:lstStyle/>
          <a:p>
            <a:pPr rtl="0"/>
            <a:fld id="{BD266BE7-899D-4075-917F-DBDE33B6B692}" type="slidenum">
              <a:rPr lang="es-ES" noProof="0"/>
              <a:t>‹Nº›</a:t>
            </a:fld>
            <a:endParaRPr lang="es-ES" noProof="0" dirty="0"/>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2" name="Marcador de posición de fecha 1"/>
          <p:cNvSpPr>
            <a:spLocks noGrp="1"/>
          </p:cNvSpPr>
          <p:nvPr>
            <p:ph type="dt" sz="half" idx="10"/>
          </p:nvPr>
        </p:nvSpPr>
        <p:spPr/>
        <p:txBody>
          <a:bodyPr rtlCol="0"/>
          <a:lstStyle/>
          <a:p>
            <a:pPr rtl="0"/>
            <a:fld id="{903F45BD-EAC1-4ECC-91A9-2B1B76C5FA67}" type="datetime1">
              <a:rPr lang="es-ES" noProof="0" smtClean="0"/>
              <a:t>17/04/2020</a:t>
            </a:fld>
            <a:endParaRPr lang="es-ES" noProof="0" dirty="0"/>
          </a:p>
        </p:txBody>
      </p:sp>
      <p:sp>
        <p:nvSpPr>
          <p:cNvPr id="3" name="Marcador de posición de pie de página 2"/>
          <p:cNvSpPr>
            <a:spLocks noGrp="1"/>
          </p:cNvSpPr>
          <p:nvPr>
            <p:ph type="ftr" sz="quarter" idx="11"/>
          </p:nvPr>
        </p:nvSpPr>
        <p:spPr/>
        <p:txBody>
          <a:bodyPr rtlCol="0"/>
          <a:lstStyle/>
          <a:p>
            <a:pPr rtl="0"/>
            <a:endParaRPr lang="es-ES" noProof="0" dirty="0"/>
          </a:p>
        </p:txBody>
      </p:sp>
      <p:sp>
        <p:nvSpPr>
          <p:cNvPr id="4" name="Marcador de posición de número de diapositiva 3"/>
          <p:cNvSpPr>
            <a:spLocks noGrp="1"/>
          </p:cNvSpPr>
          <p:nvPr>
            <p:ph type="sldNum" sz="quarter" idx="12"/>
          </p:nvPr>
        </p:nvSpPr>
        <p:spPr/>
        <p:txBody>
          <a:bodyPr rtlCol="0"/>
          <a:lstStyle/>
          <a:p>
            <a:pPr rtl="0"/>
            <a:fld id="{BD266BE7-899D-4075-917F-DBDE33B6B692}" type="slidenum">
              <a:rPr lang="es-ES" noProof="0"/>
              <a:t>‹Nº›</a:t>
            </a:fld>
            <a:endParaRPr lang="es-ES" noProof="0" dirty="0"/>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nchor="ctr">
            <a:normAutofit/>
          </a:bodyPr>
          <a:lstStyle>
            <a:lvl1pPr>
              <a:defRPr sz="3000"/>
            </a:lvl1pPr>
          </a:lstStyle>
          <a:p>
            <a:pPr rtl="0"/>
            <a:r>
              <a:rPr lang="es-ES" noProof="0"/>
              <a:t>Haga clic para modificar el estilo de título del patrón</a:t>
            </a:r>
            <a:endParaRPr lang="es-ES" noProof="0" dirty="0"/>
          </a:p>
        </p:txBody>
      </p:sp>
      <p:sp>
        <p:nvSpPr>
          <p:cNvPr id="4" name="Marcador de posición de texto 2"/>
          <p:cNvSpPr>
            <a:spLocks noGrp="1"/>
          </p:cNvSpPr>
          <p:nvPr>
            <p:ph type="body" sz="half" idx="2"/>
          </p:nvPr>
        </p:nvSpPr>
        <p:spPr>
          <a:xfrm>
            <a:off x="1291818" y="2465294"/>
            <a:ext cx="3834874" cy="3711669"/>
          </a:xfrm>
        </p:spPr>
        <p:txBody>
          <a:bodyPr rtlCol="0">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3" name="Marcador de posición de contenido 3"/>
          <p:cNvSpPr>
            <a:spLocks noGrp="1"/>
          </p:cNvSpPr>
          <p:nvPr>
            <p:ph idx="1"/>
          </p:nvPr>
        </p:nvSpPr>
        <p:spPr>
          <a:xfrm>
            <a:off x="5518897" y="2465294"/>
            <a:ext cx="5174504" cy="3711669"/>
          </a:xfrm>
        </p:spPr>
        <p:txBody>
          <a:bodyPr rtlCol="0">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fecha 4"/>
          <p:cNvSpPr>
            <a:spLocks noGrp="1"/>
          </p:cNvSpPr>
          <p:nvPr>
            <p:ph type="dt" sz="half" idx="10"/>
          </p:nvPr>
        </p:nvSpPr>
        <p:spPr/>
        <p:txBody>
          <a:bodyPr rtlCol="0"/>
          <a:lstStyle/>
          <a:p>
            <a:pPr rtl="0"/>
            <a:fld id="{1A10B4E3-ACD8-472A-AF6F-98A76C82A9AD}" type="datetime1">
              <a:rPr lang="es-ES" noProof="0" smtClean="0"/>
              <a:t>17/04/2020</a:t>
            </a:fld>
            <a:endParaRPr lang="es-ES" noProof="0"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BD266BE7-899D-4075-917F-DBDE33B6B692}" type="slidenum">
              <a:rPr lang="es-ES" noProof="0"/>
              <a:t>‹Nº›</a:t>
            </a:fld>
            <a:endParaRPr lang="es-ES" noProof="0" dirty="0"/>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nchor="ctr">
            <a:normAutofit/>
          </a:bodyPr>
          <a:lstStyle>
            <a:lvl1pPr>
              <a:defRPr sz="3000"/>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1291819" y="2465293"/>
            <a:ext cx="3834874" cy="3711669"/>
          </a:xfrm>
        </p:spPr>
        <p:txBody>
          <a:bodyPr rtlCol="0">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3" name="Marcador de posición de imagen 2" descr="Marcador de posición vacío para agregar una imagen. Haga clic en el marcador de posición y seleccione la imagen que desee agregar"/>
          <p:cNvSpPr>
            <a:spLocks noGrp="1"/>
          </p:cNvSpPr>
          <p:nvPr>
            <p:ph type="pic" idx="1"/>
          </p:nvPr>
        </p:nvSpPr>
        <p:spPr>
          <a:xfrm>
            <a:off x="5518896" y="1828456"/>
            <a:ext cx="5389895" cy="5029544"/>
          </a:xfrm>
        </p:spPr>
        <p:txBody>
          <a:bodyPr tIns="1371600" rtlCol="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sp>
        <p:nvSpPr>
          <p:cNvPr id="5" name="Marcador de posición de fecha 4"/>
          <p:cNvSpPr>
            <a:spLocks noGrp="1"/>
          </p:cNvSpPr>
          <p:nvPr>
            <p:ph type="dt" sz="half" idx="10"/>
          </p:nvPr>
        </p:nvSpPr>
        <p:spPr/>
        <p:txBody>
          <a:bodyPr rtlCol="0"/>
          <a:lstStyle/>
          <a:p>
            <a:pPr rtl="0"/>
            <a:fld id="{84736085-0EE4-4C8F-879E-58330D243B98}" type="datetime1">
              <a:rPr lang="es-ES" noProof="0" smtClean="0"/>
              <a:t>17/04/2020</a:t>
            </a:fld>
            <a:endParaRPr lang="es-ES" noProof="0" dirty="0"/>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7" name="Marcador de posición de número de diapositiva 6"/>
          <p:cNvSpPr>
            <a:spLocks noGrp="1"/>
          </p:cNvSpPr>
          <p:nvPr>
            <p:ph type="sldNum" sz="quarter" idx="12"/>
          </p:nvPr>
        </p:nvSpPr>
        <p:spPr/>
        <p:txBody>
          <a:bodyPr rtlCol="0"/>
          <a:lstStyle/>
          <a:p>
            <a:pPr rtl="0"/>
            <a:fld id="{BD266BE7-899D-4075-917F-DBDE33B6B692}" type="slidenum">
              <a:rPr lang="es-ES" noProof="0"/>
              <a:t>‹Nº›</a:t>
            </a:fld>
            <a:endParaRPr lang="es-ES" noProof="0" dirty="0"/>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ángulo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pic>
        <p:nvPicPr>
          <p:cNvPr id="8" name="Imagen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Marcador de posición de título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pPr rtl="0"/>
            <a:r>
              <a:rPr lang="es-ES" noProof="0" dirty="0"/>
              <a:t>Haga clic para modificar el estilo de título del patrón</a:t>
            </a:r>
          </a:p>
        </p:txBody>
      </p:sp>
      <p:sp>
        <p:nvSpPr>
          <p:cNvPr id="3" name="Marcador de posición de texto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a:p>
            <a:pPr lvl="5" rtl="0"/>
            <a:r>
              <a:rPr lang="es-ES" noProof="0" dirty="0"/>
              <a:t>Sexto</a:t>
            </a:r>
          </a:p>
          <a:p>
            <a:pPr lvl="6" rtl="0"/>
            <a:r>
              <a:rPr lang="es-ES" noProof="0" dirty="0"/>
              <a:t>Séptimo</a:t>
            </a:r>
          </a:p>
          <a:p>
            <a:pPr lvl="7" rtl="0"/>
            <a:r>
              <a:rPr lang="es-ES" noProof="0" dirty="0"/>
              <a:t>Octavo</a:t>
            </a:r>
          </a:p>
          <a:p>
            <a:pPr lvl="8" rtl="0"/>
            <a:r>
              <a:rPr lang="es-ES" noProof="0" dirty="0"/>
              <a:t>Noveno</a:t>
            </a:r>
          </a:p>
        </p:txBody>
      </p:sp>
      <p:sp>
        <p:nvSpPr>
          <p:cNvPr id="4" name="Marcador de posición de fecha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pPr rtl="0"/>
            <a:fld id="{3630E4A0-57EE-4B46-A340-CC6C398489DE}" type="datetime1">
              <a:rPr lang="es-ES" noProof="0" smtClean="0"/>
              <a:t>17/04/2020</a:t>
            </a:fld>
            <a:endParaRPr lang="es-ES" noProof="0" dirty="0"/>
          </a:p>
        </p:txBody>
      </p:sp>
      <p:sp>
        <p:nvSpPr>
          <p:cNvPr id="5" name="Marcador de posición de pie de página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pPr rtl="0"/>
            <a:endParaRPr lang="es-ES" noProof="0" dirty="0"/>
          </a:p>
        </p:txBody>
      </p:sp>
      <p:sp>
        <p:nvSpPr>
          <p:cNvPr id="6" name="Marcador de posición de número de diapositiva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pPr rtl="0"/>
            <a:fld id="{BD266BE7-899D-4075-917F-DBDE33B6B692}" type="slidenum">
              <a:rPr lang="es-ES" noProof="0" smtClean="0"/>
              <a:pPr rtl="0"/>
              <a:t>‹Nº›</a:t>
            </a:fld>
            <a:endParaRPr lang="es-ES" noProof="0" dirty="0"/>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rtlCol="0"/>
          <a:lstStyle/>
          <a:p>
            <a:pPr rtl="0"/>
            <a:r>
              <a:rPr lang="es-ES" dirty="0"/>
              <a:t>Tema 5: Diseño y realización de pruebas</a:t>
            </a:r>
          </a:p>
        </p:txBody>
      </p:sp>
      <p:sp>
        <p:nvSpPr>
          <p:cNvPr id="3" name="Subtítulo 2"/>
          <p:cNvSpPr>
            <a:spLocks noGrp="1"/>
          </p:cNvSpPr>
          <p:nvPr>
            <p:ph type="subTitle" idx="1"/>
          </p:nvPr>
        </p:nvSpPr>
        <p:spPr/>
        <p:txBody>
          <a:bodyPr rtlCol="0"/>
          <a:lstStyle/>
          <a:p>
            <a:r>
              <a:rPr lang="es-ES" dirty="0"/>
              <a:t>Errare </a:t>
            </a:r>
            <a:r>
              <a:rPr lang="es-ES" dirty="0" err="1"/>
              <a:t>Humanum</a:t>
            </a:r>
            <a:r>
              <a:rPr lang="es-ES" dirty="0"/>
              <a:t> </a:t>
            </a:r>
            <a:r>
              <a:rPr lang="es-ES" dirty="0" err="1"/>
              <a:t>Est</a:t>
            </a:r>
            <a:endParaRPr lang="es-ES"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Tipos de prueba: Pruebas Funcionales (Caja Negra)</a:t>
            </a:r>
          </a:p>
        </p:txBody>
      </p:sp>
      <p:sp>
        <p:nvSpPr>
          <p:cNvPr id="14" name="Marcador de posición de contenido 2"/>
          <p:cNvSpPr>
            <a:spLocks noGrp="1"/>
          </p:cNvSpPr>
          <p:nvPr>
            <p:ph idx="1"/>
          </p:nvPr>
        </p:nvSpPr>
        <p:spPr/>
        <p:txBody>
          <a:bodyPr rtlCol="0"/>
          <a:lstStyle/>
          <a:p>
            <a:pPr rtl="0"/>
            <a:r>
              <a:rPr lang="es-ES" dirty="0">
                <a:solidFill>
                  <a:srgbClr val="FF0000"/>
                </a:solidFill>
              </a:rPr>
              <a:t>En las pruebas funcionales: </a:t>
            </a:r>
            <a:r>
              <a:rPr lang="es-ES" dirty="0"/>
              <a:t>Intentamos comprobar si las salidas que devuelve la aplicación son las esperadas. ¿Puede el usuario hacer esto? ¿Funciona esta utilidad? No nos preocupamos de la estructura interna de la aplicación. Tenemos principalmente tres tipos de pruebas funcionales:</a:t>
            </a:r>
          </a:p>
          <a:p>
            <a:pPr rtl="0"/>
            <a:r>
              <a:rPr lang="es-ES" b="1" dirty="0">
                <a:solidFill>
                  <a:srgbClr val="FF0000"/>
                </a:solidFill>
              </a:rPr>
              <a:t>Particiones equivalentes</a:t>
            </a:r>
            <a:r>
              <a:rPr lang="es-ES" dirty="0"/>
              <a:t>: se trata de realizar el mínimo número de pruebas agrupando los casos de prueba en clases equivalentes. La verificación de un caso de prueba para una clase serviría también para verificar el funcionamiento del resto de los casos. EJ: hacer 6-3 es parecido a hacer 10-4 y 16-9 (todos dan un resultado positivo), mientras que hacer 7-11 es lo mismo que 14-23 (resultado negativo?</a:t>
            </a:r>
          </a:p>
        </p:txBody>
      </p:sp>
    </p:spTree>
    <p:extLst>
      <p:ext uri="{BB962C8B-B14F-4D97-AF65-F5344CB8AC3E}">
        <p14:creationId xmlns:p14="http://schemas.microsoft.com/office/powerpoint/2010/main" val="2209485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Tipos de prueba: Pruebas Funcionales (Caja Negra)</a:t>
            </a:r>
          </a:p>
        </p:txBody>
      </p:sp>
      <p:sp>
        <p:nvSpPr>
          <p:cNvPr id="14" name="Marcador de posición de contenido 2"/>
          <p:cNvSpPr>
            <a:spLocks noGrp="1"/>
          </p:cNvSpPr>
          <p:nvPr>
            <p:ph idx="1"/>
          </p:nvPr>
        </p:nvSpPr>
        <p:spPr/>
        <p:txBody>
          <a:bodyPr rtlCol="0"/>
          <a:lstStyle/>
          <a:p>
            <a:pPr rtl="0"/>
            <a:r>
              <a:rPr lang="es-ES" b="1" dirty="0">
                <a:solidFill>
                  <a:srgbClr val="FF0000"/>
                </a:solidFill>
              </a:rPr>
              <a:t>Análisis de valores límite</a:t>
            </a:r>
            <a:r>
              <a:rPr lang="es-ES" dirty="0"/>
              <a:t>: trata de probar los casos extremos a las clases de equivalencia. PJ: comprobar la división entre cero -&gt; 16/0=?</a:t>
            </a:r>
          </a:p>
          <a:p>
            <a:pPr rtl="0"/>
            <a:r>
              <a:rPr lang="es-ES" b="1" dirty="0">
                <a:solidFill>
                  <a:srgbClr val="FF0000"/>
                </a:solidFill>
              </a:rPr>
              <a:t>Pruebas aleatorias</a:t>
            </a:r>
            <a:r>
              <a:rPr lang="es-ES" dirty="0"/>
              <a:t>: consiste en generar aleatoriamente entradas para la aplicación que hay que comprobar. Se suele utilizar generadores de pruebas que son capaces de crear un volumen de casos de prueba.</a:t>
            </a:r>
          </a:p>
          <a:p>
            <a:pPr rtl="0"/>
            <a:r>
              <a:rPr lang="es-ES" dirty="0"/>
              <a:t>Existen más tipos de pruebas pero todas tienen el mismo objetivo: comprobar el funcionamiento usando solo la interfaz. </a:t>
            </a:r>
          </a:p>
        </p:txBody>
      </p:sp>
    </p:spTree>
    <p:extLst>
      <p:ext uri="{BB962C8B-B14F-4D97-AF65-F5344CB8AC3E}">
        <p14:creationId xmlns:p14="http://schemas.microsoft.com/office/powerpoint/2010/main" val="4072819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a:xfrm>
            <a:off x="1280160" y="466343"/>
            <a:ext cx="9628632" cy="1362113"/>
          </a:xfrm>
        </p:spPr>
        <p:txBody>
          <a:bodyPr rtlCol="0" anchor="ctr">
            <a:normAutofit/>
          </a:bodyPr>
          <a:lstStyle/>
          <a:p>
            <a:r>
              <a:rPr lang="es-ES" dirty="0"/>
              <a:t>Tipos de prueba: Pruebas Estructurales (Caja Blanca)</a:t>
            </a:r>
          </a:p>
        </p:txBody>
      </p:sp>
      <p:sp>
        <p:nvSpPr>
          <p:cNvPr id="14" name="Marcador de posición de contenido 2"/>
          <p:cNvSpPr>
            <a:spLocks noGrp="1"/>
          </p:cNvSpPr>
          <p:nvPr>
            <p:ph sz="half" idx="1"/>
          </p:nvPr>
        </p:nvSpPr>
        <p:spPr>
          <a:xfrm>
            <a:off x="496111" y="2194560"/>
            <a:ext cx="5933871" cy="3986784"/>
          </a:xfrm>
        </p:spPr>
        <p:txBody>
          <a:bodyPr rtlCol="0">
            <a:normAutofit/>
          </a:bodyPr>
          <a:lstStyle/>
          <a:p>
            <a:pPr rtl="0">
              <a:lnSpc>
                <a:spcPct val="90000"/>
              </a:lnSpc>
            </a:pPr>
            <a:r>
              <a:rPr lang="es-ES" dirty="0"/>
              <a:t>Las </a:t>
            </a:r>
            <a:r>
              <a:rPr lang="es-ES" dirty="0">
                <a:solidFill>
                  <a:srgbClr val="FF0000"/>
                </a:solidFill>
              </a:rPr>
              <a:t>Pruebas estructurales </a:t>
            </a:r>
            <a:r>
              <a:rPr lang="es-ES" dirty="0"/>
              <a:t>tienen en cuenta el código de la aplicación y se fijan en los caminos que puede seguir. No pretenden comprobar la corrección de los resultados, su función es comprobar que se ejecutan todas las instrucciones del programa, no hay código sin usar, se recorren todos los caminos, etc.</a:t>
            </a:r>
          </a:p>
          <a:p>
            <a:pPr rtl="0">
              <a:lnSpc>
                <a:spcPct val="90000"/>
              </a:lnSpc>
            </a:pPr>
            <a:r>
              <a:rPr lang="es-ES" dirty="0"/>
              <a:t>Para ello se siguen unos </a:t>
            </a:r>
            <a:r>
              <a:rPr lang="es-ES" dirty="0">
                <a:solidFill>
                  <a:srgbClr val="FF0000"/>
                </a:solidFill>
              </a:rPr>
              <a:t>criterios de cobertura lógica</a:t>
            </a:r>
            <a:r>
              <a:rPr lang="es-ES" dirty="0"/>
              <a:t> como se ven a continuación.</a:t>
            </a:r>
          </a:p>
          <a:p>
            <a:pPr rtl="0">
              <a:lnSpc>
                <a:spcPct val="90000"/>
              </a:lnSpc>
            </a:pPr>
            <a:endParaRPr lang="es-ES" dirty="0"/>
          </a:p>
        </p:txBody>
      </p:sp>
      <p:pic>
        <p:nvPicPr>
          <p:cNvPr id="4098" name="Picture 2">
            <a:extLst>
              <a:ext uri="{FF2B5EF4-FFF2-40B4-BE49-F238E27FC236}">
                <a16:creationId xmlns:a16="http://schemas.microsoft.com/office/drawing/2014/main" id="{F4764761-F507-46AC-91F5-A61017E1D2D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057394" y="3188858"/>
            <a:ext cx="4493424" cy="2134375"/>
          </a:xfrm>
          <a:prstGeom prst="rect">
            <a:avLst/>
          </a:prstGeom>
          <a:solidFill>
            <a:srgbClr val="FFFFFF"/>
          </a:solidFill>
        </p:spPr>
      </p:pic>
    </p:spTree>
    <p:extLst>
      <p:ext uri="{BB962C8B-B14F-4D97-AF65-F5344CB8AC3E}">
        <p14:creationId xmlns:p14="http://schemas.microsoft.com/office/powerpoint/2010/main" val="465731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Tipos de prueba: Pruebas Estructurales (Caja Blanca)</a:t>
            </a:r>
          </a:p>
        </p:txBody>
      </p:sp>
      <p:sp>
        <p:nvSpPr>
          <p:cNvPr id="14" name="Marcador de posición de contenido 2"/>
          <p:cNvSpPr>
            <a:spLocks noGrp="1"/>
          </p:cNvSpPr>
          <p:nvPr>
            <p:ph idx="1"/>
          </p:nvPr>
        </p:nvSpPr>
        <p:spPr/>
        <p:txBody>
          <a:bodyPr rtlCol="0"/>
          <a:lstStyle/>
          <a:p>
            <a:pPr rtl="0"/>
            <a:r>
              <a:rPr lang="es-ES" b="1" dirty="0"/>
              <a:t>Cobertura de sentencias: </a:t>
            </a:r>
            <a:r>
              <a:rPr lang="es-ES" dirty="0"/>
              <a:t>hay que asegurarse de que tenemos casos suficientes como para que cada instrucción sea ejecutada al menos una vez.</a:t>
            </a:r>
          </a:p>
          <a:p>
            <a:pPr rtl="0"/>
            <a:r>
              <a:rPr lang="es-ES" b="1" dirty="0"/>
              <a:t>Cobertura de decisiones: </a:t>
            </a:r>
            <a:r>
              <a:rPr lang="es-ES" dirty="0"/>
              <a:t>cada prueba lógica debe evaluarse al menos una vez a cierto y una vez a falso.</a:t>
            </a:r>
          </a:p>
          <a:p>
            <a:pPr rtl="0"/>
            <a:r>
              <a:rPr lang="es-ES" b="1" dirty="0"/>
              <a:t>Cobertura de condiciones: </a:t>
            </a:r>
            <a:r>
              <a:rPr lang="es-ES" dirty="0"/>
              <a:t>cada condición se debe evaluar a falso y verdadero</a:t>
            </a:r>
          </a:p>
          <a:p>
            <a:pPr rtl="0"/>
            <a:r>
              <a:rPr lang="es-ES" b="1" dirty="0"/>
              <a:t>Cobertura de condiciones y decisiones: </a:t>
            </a:r>
            <a:r>
              <a:rPr lang="es-ES" dirty="0"/>
              <a:t>realizar las dos a la vez</a:t>
            </a:r>
          </a:p>
          <a:p>
            <a:pPr rtl="0"/>
            <a:r>
              <a:rPr lang="es-ES" b="1" dirty="0">
                <a:solidFill>
                  <a:srgbClr val="FF0000"/>
                </a:solidFill>
              </a:rPr>
              <a:t>Cobertura de caminos: </a:t>
            </a:r>
            <a:r>
              <a:rPr lang="es-ES" dirty="0"/>
              <a:t>el más importante. Se trata de recorrer al menos una vez cada secuencia de sentencias encadenadas, desde el principio del programa al final. A la secuencia de sentencias se le conoce como camino. </a:t>
            </a:r>
          </a:p>
        </p:txBody>
      </p:sp>
    </p:spTree>
    <p:extLst>
      <p:ext uri="{BB962C8B-B14F-4D97-AF65-F5344CB8AC3E}">
        <p14:creationId xmlns:p14="http://schemas.microsoft.com/office/powerpoint/2010/main" val="989745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Tipos de prueba: Pruebas de Regresión</a:t>
            </a:r>
          </a:p>
        </p:txBody>
      </p:sp>
      <p:sp>
        <p:nvSpPr>
          <p:cNvPr id="14" name="Marcador de posición de contenido 2"/>
          <p:cNvSpPr>
            <a:spLocks noGrp="1"/>
          </p:cNvSpPr>
          <p:nvPr>
            <p:ph idx="1"/>
          </p:nvPr>
        </p:nvSpPr>
        <p:spPr/>
        <p:txBody>
          <a:bodyPr rtlCol="0">
            <a:normAutofit fontScale="92500"/>
          </a:bodyPr>
          <a:lstStyle/>
          <a:p>
            <a:pPr rtl="0"/>
            <a:r>
              <a:rPr lang="es-ES" dirty="0"/>
              <a:t>Un proceso de prueba será exitoso y encontramos algún error. Como consecuencia esto provocará una modificación de una parte del código, esta modificación puede generar errores que antes no existían. Es por ello que debemos repetir pruebas que antes habíamos realizado. </a:t>
            </a:r>
          </a:p>
          <a:p>
            <a:pPr rtl="0"/>
            <a:r>
              <a:rPr lang="es-ES" dirty="0"/>
              <a:t>Este es el objetivo de las </a:t>
            </a:r>
            <a:r>
              <a:rPr lang="es-ES" dirty="0">
                <a:solidFill>
                  <a:srgbClr val="FF0000"/>
                </a:solidFill>
              </a:rPr>
              <a:t>pruebas de regresión</a:t>
            </a:r>
            <a:r>
              <a:rPr lang="es-ES" dirty="0"/>
              <a:t>. Se deben llevar a cabo cuando se modifica el sistema y se deben llevar a cabo en todos los componentes, no solo en los componentes modificados.</a:t>
            </a:r>
          </a:p>
          <a:p>
            <a:pPr rtl="0"/>
            <a:r>
              <a:rPr lang="es-ES" dirty="0"/>
              <a:t>Normalmente se realiza repitiendo las pruebas ya realizadas previamente. Para ello se utilizan métodos se generación de pruebas automáticos. Para ser eficiente, se deben realizar el conjunto de pruebas que traten uno más errores en cada una de las funciones. No es práctico realizar todas las pruebas de cada función después de un cambio.</a:t>
            </a:r>
          </a:p>
        </p:txBody>
      </p:sp>
    </p:spTree>
    <p:extLst>
      <p:ext uri="{BB962C8B-B14F-4D97-AF65-F5344CB8AC3E}">
        <p14:creationId xmlns:p14="http://schemas.microsoft.com/office/powerpoint/2010/main" val="3956418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Código</a:t>
            </a:r>
          </a:p>
        </p:txBody>
      </p:sp>
      <p:sp>
        <p:nvSpPr>
          <p:cNvPr id="14" name="Marcador de posición de contenido 2"/>
          <p:cNvSpPr>
            <a:spLocks noGrp="1"/>
          </p:cNvSpPr>
          <p:nvPr>
            <p:ph idx="1"/>
          </p:nvPr>
        </p:nvSpPr>
        <p:spPr/>
        <p:txBody>
          <a:bodyPr rtlCol="0"/>
          <a:lstStyle/>
          <a:p>
            <a:pPr rtl="0"/>
            <a:r>
              <a:rPr lang="es-ES" dirty="0"/>
              <a:t>Consiste en la ejecución de un programa con el objetivo de encontrar errores en el código. Necesitamos definir unos casos de entrada y resultados esperados.</a:t>
            </a:r>
          </a:p>
          <a:p>
            <a:pPr rtl="0"/>
            <a:r>
              <a:rPr lang="es-ES" dirty="0"/>
              <a:t>Se utilizan tres enfoques:</a:t>
            </a:r>
          </a:p>
          <a:p>
            <a:pPr lvl="1"/>
            <a:r>
              <a:rPr lang="es-ES" b="1" dirty="0"/>
              <a:t>Estructural</a:t>
            </a:r>
            <a:r>
              <a:rPr lang="es-ES" dirty="0"/>
              <a:t>: Nosotros usaremos pruebas de </a:t>
            </a:r>
            <a:r>
              <a:rPr lang="es-ES" dirty="0">
                <a:solidFill>
                  <a:srgbClr val="FF0000"/>
                </a:solidFill>
              </a:rPr>
              <a:t>camino básico</a:t>
            </a:r>
          </a:p>
          <a:p>
            <a:pPr lvl="1"/>
            <a:r>
              <a:rPr lang="es-ES" b="1" dirty="0"/>
              <a:t>Funcional: </a:t>
            </a:r>
            <a:r>
              <a:rPr lang="es-ES" dirty="0"/>
              <a:t>Se centra en </a:t>
            </a:r>
            <a:r>
              <a:rPr lang="es-ES" dirty="0">
                <a:solidFill>
                  <a:srgbClr val="FF0000"/>
                </a:solidFill>
              </a:rPr>
              <a:t>valores límite </a:t>
            </a:r>
            <a:r>
              <a:rPr lang="es-ES" dirty="0"/>
              <a:t>y </a:t>
            </a:r>
            <a:r>
              <a:rPr lang="es-ES" dirty="0">
                <a:solidFill>
                  <a:srgbClr val="FF0000"/>
                </a:solidFill>
              </a:rPr>
              <a:t>clases de equivalencia</a:t>
            </a:r>
          </a:p>
          <a:p>
            <a:pPr lvl="1"/>
            <a:r>
              <a:rPr lang="es-ES" b="1" dirty="0"/>
              <a:t>Aleatorio: </a:t>
            </a:r>
            <a:r>
              <a:rPr lang="es-ES" dirty="0"/>
              <a:t>utilizando generadores automáticos de casos de prueba.</a:t>
            </a:r>
          </a:p>
        </p:txBody>
      </p:sp>
    </p:spTree>
    <p:extLst>
      <p:ext uri="{BB962C8B-B14F-4D97-AF65-F5344CB8AC3E}">
        <p14:creationId xmlns:p14="http://schemas.microsoft.com/office/powerpoint/2010/main" val="2932552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Código: Camino básico</a:t>
            </a:r>
          </a:p>
        </p:txBody>
      </p:sp>
      <p:sp>
        <p:nvSpPr>
          <p:cNvPr id="14" name="Marcador de posición de contenido 2"/>
          <p:cNvSpPr>
            <a:spLocks noGrp="1"/>
          </p:cNvSpPr>
          <p:nvPr>
            <p:ph idx="1"/>
          </p:nvPr>
        </p:nvSpPr>
        <p:spPr/>
        <p:txBody>
          <a:bodyPr rtlCol="0"/>
          <a:lstStyle/>
          <a:p>
            <a:pPr rtl="0"/>
            <a:r>
              <a:rPr lang="es-ES" dirty="0"/>
              <a:t>Permite medir la complejidad lógica del diseño y usar esa medida como guía para la definición de unos caminos básicos a seguir. Los caminos obtenidos aseguran que cada secuencia de sentencias se ejecuta al menos una vez.</a:t>
            </a:r>
          </a:p>
          <a:p>
            <a:pPr rtl="0"/>
            <a:r>
              <a:rPr lang="es-ES" dirty="0"/>
              <a:t>Para conseguir la complejidad lógica (</a:t>
            </a:r>
            <a:r>
              <a:rPr lang="es-ES" dirty="0">
                <a:solidFill>
                  <a:srgbClr val="FF0000"/>
                </a:solidFill>
              </a:rPr>
              <a:t>complejidad </a:t>
            </a:r>
            <a:r>
              <a:rPr lang="es-ES" dirty="0" err="1">
                <a:solidFill>
                  <a:srgbClr val="FF0000"/>
                </a:solidFill>
              </a:rPr>
              <a:t>ciclomática</a:t>
            </a:r>
            <a:r>
              <a:rPr lang="es-ES" dirty="0"/>
              <a:t>) se utilizará un </a:t>
            </a:r>
            <a:r>
              <a:rPr lang="es-ES" dirty="0">
                <a:solidFill>
                  <a:srgbClr val="FF0000"/>
                </a:solidFill>
              </a:rPr>
              <a:t>grafo de flujo</a:t>
            </a:r>
          </a:p>
          <a:p>
            <a:pPr rtl="0"/>
            <a:r>
              <a:rPr lang="es-ES" dirty="0"/>
              <a:t>Las estructuras de control vienen a continuación</a:t>
            </a:r>
          </a:p>
        </p:txBody>
      </p:sp>
    </p:spTree>
    <p:extLst>
      <p:ext uri="{BB962C8B-B14F-4D97-AF65-F5344CB8AC3E}">
        <p14:creationId xmlns:p14="http://schemas.microsoft.com/office/powerpoint/2010/main" val="1333769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Código: Camino básico</a:t>
            </a:r>
          </a:p>
        </p:txBody>
      </p:sp>
      <p:pic>
        <p:nvPicPr>
          <p:cNvPr id="5124" name="Picture 4">
            <a:extLst>
              <a:ext uri="{FF2B5EF4-FFF2-40B4-BE49-F238E27FC236}">
                <a16:creationId xmlns:a16="http://schemas.microsoft.com/office/drawing/2014/main" id="{76F3ABF5-A2D4-44E6-AF3D-A01E0584B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7513" y="2395539"/>
            <a:ext cx="4575891" cy="3749356"/>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a:extLst>
              <a:ext uri="{FF2B5EF4-FFF2-40B4-BE49-F238E27FC236}">
                <a16:creationId xmlns:a16="http://schemas.microsoft.com/office/drawing/2014/main" id="{B063E542-5668-46AD-B8CE-3A031D427E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8598" y="2430145"/>
            <a:ext cx="3619500" cy="3714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555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Código: Camino básico</a:t>
            </a:r>
          </a:p>
        </p:txBody>
      </p:sp>
      <p:sp>
        <p:nvSpPr>
          <p:cNvPr id="14" name="Marcador de posición de contenido 2"/>
          <p:cNvSpPr>
            <a:spLocks noGrp="1"/>
          </p:cNvSpPr>
          <p:nvPr>
            <p:ph idx="1"/>
          </p:nvPr>
        </p:nvSpPr>
        <p:spPr/>
        <p:txBody>
          <a:bodyPr rtlCol="0"/>
          <a:lstStyle/>
          <a:p>
            <a:pPr rtl="0"/>
            <a:r>
              <a:rPr lang="es-ES" dirty="0"/>
              <a:t>Cada círculo se llama </a:t>
            </a:r>
            <a:r>
              <a:rPr lang="es-ES" b="1" dirty="0"/>
              <a:t>nodo </a:t>
            </a:r>
            <a:r>
              <a:rPr lang="es-ES" dirty="0"/>
              <a:t>y representa uno o más sentencias.</a:t>
            </a:r>
          </a:p>
          <a:p>
            <a:pPr rtl="0"/>
            <a:r>
              <a:rPr lang="es-ES" dirty="0"/>
              <a:t>Las fechas se llaman </a:t>
            </a:r>
            <a:r>
              <a:rPr lang="es-ES" b="1" dirty="0"/>
              <a:t>aristas</a:t>
            </a:r>
            <a:r>
              <a:rPr lang="es-ES" dirty="0"/>
              <a:t> y representan el flujo de control</a:t>
            </a:r>
          </a:p>
          <a:p>
            <a:pPr rtl="0"/>
            <a:r>
              <a:rPr lang="es-ES" dirty="0"/>
              <a:t>Un nodo que contiene una decisión o condición se llama </a:t>
            </a:r>
            <a:r>
              <a:rPr lang="es-ES" b="1" dirty="0"/>
              <a:t>nodo predicado</a:t>
            </a:r>
            <a:r>
              <a:rPr lang="es-ES" dirty="0"/>
              <a:t> y se caracterizan porque de el salen más de una arista. </a:t>
            </a:r>
          </a:p>
        </p:txBody>
      </p:sp>
    </p:spTree>
    <p:extLst>
      <p:ext uri="{BB962C8B-B14F-4D97-AF65-F5344CB8AC3E}">
        <p14:creationId xmlns:p14="http://schemas.microsoft.com/office/powerpoint/2010/main" val="2273680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a:xfrm>
            <a:off x="1280160" y="466343"/>
            <a:ext cx="9628632" cy="1362113"/>
          </a:xfrm>
        </p:spPr>
        <p:txBody>
          <a:bodyPr rtlCol="0" anchor="ctr">
            <a:normAutofit/>
          </a:bodyPr>
          <a:lstStyle/>
          <a:p>
            <a:r>
              <a:rPr lang="es-ES" dirty="0"/>
              <a:t>Pruebas de Código: Camino básico</a:t>
            </a:r>
          </a:p>
        </p:txBody>
      </p:sp>
      <p:sp>
        <p:nvSpPr>
          <p:cNvPr id="14" name="Marcador de posición de contenido 2"/>
          <p:cNvSpPr>
            <a:spLocks noGrp="1"/>
          </p:cNvSpPr>
          <p:nvPr>
            <p:ph type="body" sz="half" idx="2"/>
          </p:nvPr>
        </p:nvSpPr>
        <p:spPr>
          <a:xfrm>
            <a:off x="612843" y="2062264"/>
            <a:ext cx="5408578" cy="4679003"/>
          </a:xfrm>
        </p:spPr>
        <p:txBody>
          <a:bodyPr rtlCol="0">
            <a:normAutofit/>
          </a:bodyPr>
          <a:lstStyle/>
          <a:p>
            <a:pPr rtl="0">
              <a:lnSpc>
                <a:spcPct val="90000"/>
              </a:lnSpc>
            </a:pPr>
            <a:r>
              <a:rPr lang="es-ES" dirty="0"/>
              <a:t>En el grafo de al lado se pueden ver 7 nodos, con 8 aristas.</a:t>
            </a:r>
          </a:p>
          <a:p>
            <a:pPr rtl="0">
              <a:lnSpc>
                <a:spcPct val="90000"/>
              </a:lnSpc>
            </a:pPr>
            <a:r>
              <a:rPr lang="es-ES" dirty="0"/>
              <a:t>Tiene dos nodos predicados, el “3,4,5” y el “2” ya que de ellos SALEN más de una arista.</a:t>
            </a:r>
          </a:p>
        </p:txBody>
      </p:sp>
      <p:pic>
        <p:nvPicPr>
          <p:cNvPr id="6146" name="Picture 2">
            <a:extLst>
              <a:ext uri="{FF2B5EF4-FFF2-40B4-BE49-F238E27FC236}">
                <a16:creationId xmlns:a16="http://schemas.microsoft.com/office/drawing/2014/main" id="{86B313A4-5844-44B2-8364-66BE5C16162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485380" y="1828456"/>
            <a:ext cx="3456926" cy="5029544"/>
          </a:xfrm>
          <a:prstGeom prst="rect">
            <a:avLst/>
          </a:prstGeom>
          <a:solidFill>
            <a:srgbClr val="FFFFFF"/>
          </a:solidFill>
        </p:spPr>
      </p:pic>
    </p:spTree>
    <p:extLst>
      <p:ext uri="{BB962C8B-B14F-4D97-AF65-F5344CB8AC3E}">
        <p14:creationId xmlns:p14="http://schemas.microsoft.com/office/powerpoint/2010/main" val="4021747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pPr rtl="0"/>
            <a:r>
              <a:rPr lang="es-ES" dirty="0"/>
              <a:t>Introducción</a:t>
            </a:r>
          </a:p>
        </p:txBody>
      </p:sp>
      <p:sp>
        <p:nvSpPr>
          <p:cNvPr id="14" name="Marcador de posición de contenido 2"/>
          <p:cNvSpPr>
            <a:spLocks noGrp="1"/>
          </p:cNvSpPr>
          <p:nvPr>
            <p:ph idx="1"/>
          </p:nvPr>
        </p:nvSpPr>
        <p:spPr/>
        <p:txBody>
          <a:bodyPr rtlCol="0"/>
          <a:lstStyle/>
          <a:p>
            <a:pPr rtl="0"/>
            <a:r>
              <a:rPr lang="es-ES" dirty="0" err="1"/>
              <a:t>Validacion</a:t>
            </a:r>
            <a:r>
              <a:rPr lang="es-ES" dirty="0"/>
              <a:t> y verificación. Ciclo de vida</a:t>
            </a:r>
          </a:p>
          <a:p>
            <a:pPr rtl="0"/>
            <a:r>
              <a:rPr lang="es-ES" dirty="0"/>
              <a:t>Caja negra y caja blanca</a:t>
            </a:r>
          </a:p>
          <a:p>
            <a:pPr rtl="0"/>
            <a:r>
              <a:rPr lang="es-ES" dirty="0"/>
              <a:t>Pruebas funcionales, estructurales y de regresión</a:t>
            </a:r>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Código: Camino básico</a:t>
            </a:r>
          </a:p>
        </p:txBody>
      </p:sp>
      <p:sp>
        <p:nvSpPr>
          <p:cNvPr id="14" name="Marcador de posición de contenido 2"/>
          <p:cNvSpPr>
            <a:spLocks noGrp="1"/>
          </p:cNvSpPr>
          <p:nvPr>
            <p:ph idx="1"/>
          </p:nvPr>
        </p:nvSpPr>
        <p:spPr/>
        <p:txBody>
          <a:bodyPr rtlCol="0"/>
          <a:lstStyle/>
          <a:p>
            <a:pPr rtl="0"/>
            <a:r>
              <a:rPr lang="es-ES" dirty="0"/>
              <a:t>Cuando nos encontramos con una condición compuesta. Se crea un nodo para cada condición. Por ejemplo aquí si tiene una condición de OR</a:t>
            </a:r>
          </a:p>
        </p:txBody>
      </p:sp>
      <p:pic>
        <p:nvPicPr>
          <p:cNvPr id="7170" name="Picture 2">
            <a:extLst>
              <a:ext uri="{FF2B5EF4-FFF2-40B4-BE49-F238E27FC236}">
                <a16:creationId xmlns:a16="http://schemas.microsoft.com/office/drawing/2014/main" id="{3F4F0F91-861D-45BE-B09C-6EDAD78905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3454" y="3648702"/>
            <a:ext cx="3380734" cy="206013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27572837-5020-46C1-A5A2-FEEB287D6C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64258" y="3090660"/>
            <a:ext cx="4939234" cy="3176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103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Código: Camino básico</a:t>
            </a:r>
          </a:p>
        </p:txBody>
      </p:sp>
      <p:sp>
        <p:nvSpPr>
          <p:cNvPr id="14" name="Marcador de posición de contenido 2"/>
          <p:cNvSpPr>
            <a:spLocks noGrp="1"/>
          </p:cNvSpPr>
          <p:nvPr>
            <p:ph idx="1"/>
          </p:nvPr>
        </p:nvSpPr>
        <p:spPr/>
        <p:txBody>
          <a:bodyPr rtlCol="0"/>
          <a:lstStyle/>
          <a:p>
            <a:pPr rtl="0"/>
            <a:r>
              <a:rPr lang="es-ES" dirty="0"/>
              <a:t>Aquí se tiene una condición AND</a:t>
            </a:r>
          </a:p>
        </p:txBody>
      </p:sp>
      <p:pic>
        <p:nvPicPr>
          <p:cNvPr id="8194" name="Picture 2">
            <a:extLst>
              <a:ext uri="{FF2B5EF4-FFF2-40B4-BE49-F238E27FC236}">
                <a16:creationId xmlns:a16="http://schemas.microsoft.com/office/drawing/2014/main" id="{32B9DB7B-5D4A-4CCA-BEAF-FBD35F8EF8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0160" y="3522731"/>
            <a:ext cx="3913905" cy="2060945"/>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8B4E8421-C096-4443-8916-BF608CC1CE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97937" y="2595866"/>
            <a:ext cx="2889013" cy="3688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9861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Código: Camino básico</a:t>
            </a:r>
          </a:p>
        </p:txBody>
      </p:sp>
      <p:sp>
        <p:nvSpPr>
          <p:cNvPr id="14" name="Marcador de posición de contenido 2"/>
          <p:cNvSpPr>
            <a:spLocks noGrp="1"/>
          </p:cNvSpPr>
          <p:nvPr>
            <p:ph idx="1"/>
          </p:nvPr>
        </p:nvSpPr>
        <p:spPr/>
        <p:txBody>
          <a:bodyPr rtlCol="0"/>
          <a:lstStyle/>
          <a:p>
            <a:pPr rtl="0"/>
            <a:r>
              <a:rPr lang="es-ES" dirty="0"/>
              <a:t>En un grafo se puede medir la </a:t>
            </a:r>
            <a:r>
              <a:rPr lang="es-ES" dirty="0">
                <a:solidFill>
                  <a:srgbClr val="FF0000"/>
                </a:solidFill>
              </a:rPr>
              <a:t>complejidad </a:t>
            </a:r>
            <a:r>
              <a:rPr lang="es-ES" dirty="0" err="1">
                <a:solidFill>
                  <a:srgbClr val="FF0000"/>
                </a:solidFill>
              </a:rPr>
              <a:t>ciclomática</a:t>
            </a:r>
            <a:r>
              <a:rPr lang="es-ES" dirty="0">
                <a:solidFill>
                  <a:srgbClr val="FF0000"/>
                </a:solidFill>
              </a:rPr>
              <a:t> </a:t>
            </a:r>
            <a:r>
              <a:rPr lang="es-ES" dirty="0"/>
              <a:t>y sirve para medir de cuantas maneras se puede recorrer el grafo. La fórmula para calcular la complejidad es </a:t>
            </a:r>
          </a:p>
          <a:p>
            <a:pPr rtl="0"/>
            <a:r>
              <a:rPr lang="es-ES" dirty="0"/>
              <a:t>V(G)=</a:t>
            </a:r>
            <a:r>
              <a:rPr lang="es-ES" dirty="0" err="1"/>
              <a:t>Nº</a:t>
            </a:r>
            <a:r>
              <a:rPr lang="es-ES" dirty="0"/>
              <a:t> de aristas – </a:t>
            </a:r>
            <a:r>
              <a:rPr lang="es-ES" dirty="0" err="1"/>
              <a:t>Nº</a:t>
            </a:r>
            <a:r>
              <a:rPr lang="es-ES" dirty="0"/>
              <a:t> de nodos +2</a:t>
            </a:r>
          </a:p>
          <a:p>
            <a:pPr rtl="0"/>
            <a:r>
              <a:rPr lang="es-ES" dirty="0"/>
              <a:t>V(G)=</a:t>
            </a:r>
            <a:r>
              <a:rPr lang="es-ES" dirty="0" err="1"/>
              <a:t>Nº</a:t>
            </a:r>
            <a:r>
              <a:rPr lang="es-ES" dirty="0"/>
              <a:t> de nodos predicado + 1</a:t>
            </a:r>
          </a:p>
          <a:p>
            <a:pPr rtl="0"/>
            <a:r>
              <a:rPr lang="es-ES" dirty="0"/>
              <a:t>La complejidad nos dice cuántos casos de prueba se necesitan hacer para ese segmento de código.</a:t>
            </a:r>
          </a:p>
        </p:txBody>
      </p:sp>
    </p:spTree>
    <p:extLst>
      <p:ext uri="{BB962C8B-B14F-4D97-AF65-F5344CB8AC3E}">
        <p14:creationId xmlns:p14="http://schemas.microsoft.com/office/powerpoint/2010/main" val="2148337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Código: Camino básico</a:t>
            </a:r>
          </a:p>
        </p:txBody>
      </p:sp>
      <p:sp>
        <p:nvSpPr>
          <p:cNvPr id="14" name="Marcador de posición de contenido 2"/>
          <p:cNvSpPr>
            <a:spLocks noGrp="1"/>
          </p:cNvSpPr>
          <p:nvPr>
            <p:ph idx="1"/>
          </p:nvPr>
        </p:nvSpPr>
        <p:spPr/>
        <p:txBody>
          <a:bodyPr rtlCol="0"/>
          <a:lstStyle/>
          <a:p>
            <a:pPr rtl="0"/>
            <a:r>
              <a:rPr lang="es-ES" dirty="0"/>
              <a:t>En este ejemplo la complejidad es 3</a:t>
            </a:r>
          </a:p>
          <a:p>
            <a:pPr rtl="0"/>
            <a:endParaRPr lang="es-ES" dirty="0"/>
          </a:p>
          <a:p>
            <a:r>
              <a:rPr lang="es-ES" dirty="0"/>
              <a:t>V(G)=</a:t>
            </a:r>
            <a:r>
              <a:rPr lang="es-ES" dirty="0" err="1"/>
              <a:t>Nº</a:t>
            </a:r>
            <a:r>
              <a:rPr lang="es-ES" dirty="0"/>
              <a:t> de aristas – </a:t>
            </a:r>
            <a:r>
              <a:rPr lang="es-ES" dirty="0" err="1"/>
              <a:t>Nº</a:t>
            </a:r>
            <a:r>
              <a:rPr lang="es-ES" dirty="0"/>
              <a:t> de nodos +2=</a:t>
            </a:r>
          </a:p>
          <a:p>
            <a:pPr marL="457200" lvl="1" indent="0">
              <a:buNone/>
            </a:pPr>
            <a:r>
              <a:rPr lang="es-ES" dirty="0"/>
              <a:t>=8-7+2=3</a:t>
            </a:r>
          </a:p>
          <a:p>
            <a:r>
              <a:rPr lang="es-ES" dirty="0"/>
              <a:t>V(G)=</a:t>
            </a:r>
            <a:r>
              <a:rPr lang="es-ES" dirty="0" err="1"/>
              <a:t>Nº</a:t>
            </a:r>
            <a:r>
              <a:rPr lang="es-ES" dirty="0"/>
              <a:t> de nodos predicado + 1=2+1=3</a:t>
            </a:r>
          </a:p>
        </p:txBody>
      </p:sp>
      <p:pic>
        <p:nvPicPr>
          <p:cNvPr id="1028" name="Picture 4">
            <a:extLst>
              <a:ext uri="{FF2B5EF4-FFF2-40B4-BE49-F238E27FC236}">
                <a16:creationId xmlns:a16="http://schemas.microsoft.com/office/drawing/2014/main" id="{5F4B8B62-A3F3-4F31-8A1D-FF67C91AC7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8632" y="2471737"/>
            <a:ext cx="2466975" cy="3705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2162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Caja Negra: Clases de equivalencia</a:t>
            </a:r>
          </a:p>
        </p:txBody>
      </p:sp>
      <p:sp>
        <p:nvSpPr>
          <p:cNvPr id="14" name="Marcador de posición de contenido 2"/>
          <p:cNvSpPr>
            <a:spLocks noGrp="1"/>
          </p:cNvSpPr>
          <p:nvPr>
            <p:ph idx="1"/>
          </p:nvPr>
        </p:nvSpPr>
        <p:spPr/>
        <p:txBody>
          <a:bodyPr rtlCol="0">
            <a:normAutofit lnSpcReduction="10000"/>
          </a:bodyPr>
          <a:lstStyle/>
          <a:p>
            <a:pPr algn="just" rtl="0"/>
            <a:r>
              <a:rPr lang="es-ES" dirty="0"/>
              <a:t>Las clases de equivalencia es una estrategia de pruebas de </a:t>
            </a:r>
            <a:r>
              <a:rPr lang="es-ES" dirty="0">
                <a:solidFill>
                  <a:srgbClr val="FF0000"/>
                </a:solidFill>
              </a:rPr>
              <a:t>caja negra </a:t>
            </a:r>
            <a:r>
              <a:rPr lang="es-ES" dirty="0"/>
              <a:t>que pretende cubrir el mayor número de entradas posibles. Consiste en dividir todos los casos de entrada posibles en grupos llamados </a:t>
            </a:r>
            <a:r>
              <a:rPr lang="es-ES" dirty="0">
                <a:solidFill>
                  <a:srgbClr val="FF0000"/>
                </a:solidFill>
              </a:rPr>
              <a:t>clases de equivalencia</a:t>
            </a:r>
            <a:r>
              <a:rPr lang="es-ES" dirty="0"/>
              <a:t>. Hacer la prueba con un valor de una clase de equivalencia equivaldría a hacerlo con cualquier otro valor de la clase.</a:t>
            </a:r>
          </a:p>
          <a:p>
            <a:pPr algn="just" rtl="0"/>
            <a:r>
              <a:rPr lang="es-ES" dirty="0"/>
              <a:t>Las clases de equivalencia deben comprender </a:t>
            </a:r>
            <a:r>
              <a:rPr lang="es-ES" b="1" dirty="0"/>
              <a:t>entradas válidas </a:t>
            </a:r>
            <a:r>
              <a:rPr lang="es-ES" dirty="0"/>
              <a:t>y </a:t>
            </a:r>
            <a:r>
              <a:rPr lang="es-ES" b="1" dirty="0"/>
              <a:t>no válidas</a:t>
            </a:r>
            <a:r>
              <a:rPr lang="es-ES" dirty="0"/>
              <a:t>. Así pues, tenemos varias opción según a donde pertenezca una condición de entrada.</a:t>
            </a:r>
          </a:p>
          <a:p>
            <a:pPr lvl="1" algn="just"/>
            <a:r>
              <a:rPr lang="es-ES" dirty="0"/>
              <a:t>Pertenece a un valor específico, debemos crear un valor válido y otro no válidos</a:t>
            </a:r>
          </a:p>
          <a:p>
            <a:pPr lvl="1" algn="just"/>
            <a:r>
              <a:rPr lang="es-ES" dirty="0"/>
              <a:t>Pertenece a un rango, debemos crear tres clases: por debajo, en el rango y por encima.</a:t>
            </a:r>
          </a:p>
          <a:p>
            <a:pPr lvl="1" algn="just"/>
            <a:r>
              <a:rPr lang="es-ES" dirty="0"/>
              <a:t>Si la prueba es lógica debemos crear dos pruebas: una falsa y otra cierta.</a:t>
            </a:r>
          </a:p>
          <a:p>
            <a:pPr lvl="1" algn="just"/>
            <a:endParaRPr lang="es-ES" dirty="0"/>
          </a:p>
        </p:txBody>
      </p:sp>
    </p:spTree>
    <p:extLst>
      <p:ext uri="{BB962C8B-B14F-4D97-AF65-F5344CB8AC3E}">
        <p14:creationId xmlns:p14="http://schemas.microsoft.com/office/powerpoint/2010/main" val="74716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Caja Negra : Clases de equivalencia</a:t>
            </a:r>
          </a:p>
        </p:txBody>
      </p:sp>
      <p:sp>
        <p:nvSpPr>
          <p:cNvPr id="14" name="Marcador de posición de contenido 2"/>
          <p:cNvSpPr>
            <a:spLocks noGrp="1"/>
          </p:cNvSpPr>
          <p:nvPr>
            <p:ph idx="1"/>
          </p:nvPr>
        </p:nvSpPr>
        <p:spPr>
          <a:xfrm>
            <a:off x="1280160" y="2190749"/>
            <a:ext cx="9628632" cy="4285552"/>
          </a:xfrm>
        </p:spPr>
        <p:txBody>
          <a:bodyPr rtlCol="0">
            <a:normAutofit fontScale="92500"/>
          </a:bodyPr>
          <a:lstStyle/>
          <a:p>
            <a:pPr algn="just" rtl="0"/>
            <a:r>
              <a:rPr lang="es-ES" dirty="0"/>
              <a:t>Ejemplo:</a:t>
            </a:r>
          </a:p>
          <a:p>
            <a:pPr marL="0" indent="0" algn="just" rtl="0">
              <a:buNone/>
            </a:pPr>
            <a:endParaRPr lang="es-ES" dirty="0"/>
          </a:p>
          <a:p>
            <a:pPr algn="just" rtl="0"/>
            <a:r>
              <a:rPr lang="es-ES" dirty="0"/>
              <a:t>Este es un programa que te calcula en que etapa de tu vida estás. Hay </a:t>
            </a:r>
            <a:r>
              <a:rPr lang="es-ES" b="1" dirty="0"/>
              <a:t>tres</a:t>
            </a:r>
            <a:r>
              <a:rPr lang="es-ES" dirty="0"/>
              <a:t> tipos de resultados posibles y por tanto podemos crear </a:t>
            </a:r>
            <a:r>
              <a:rPr lang="es-ES" b="1" dirty="0"/>
              <a:t>tres</a:t>
            </a:r>
            <a:r>
              <a:rPr lang="es-ES" dirty="0"/>
              <a:t> clases de equivalencia distintas. </a:t>
            </a:r>
          </a:p>
          <a:p>
            <a:pPr lvl="1" algn="just"/>
            <a:r>
              <a:rPr lang="es-ES" dirty="0"/>
              <a:t>Clase 1: cualquier número menor que 18</a:t>
            </a:r>
          </a:p>
          <a:p>
            <a:pPr lvl="1" algn="just"/>
            <a:r>
              <a:rPr lang="es-ES" dirty="0"/>
              <a:t>Clase 2: números entre 18 y 65 (ambos incluidos)</a:t>
            </a:r>
          </a:p>
          <a:p>
            <a:pPr lvl="1" algn="just"/>
            <a:r>
              <a:rPr lang="es-ES" dirty="0"/>
              <a:t>Clase 3: números mayores que 65</a:t>
            </a:r>
          </a:p>
          <a:p>
            <a:pPr algn="just"/>
            <a:r>
              <a:rPr lang="es-ES"/>
              <a:t>Hacer </a:t>
            </a:r>
            <a:r>
              <a:rPr lang="es-ES" dirty="0"/>
              <a:t>una prueba con cualquier elemento de la clase 1, equivale a hacerlo con los demás. Es decir, si hago la prueba con el número 3 es lo mismo que si la hago con el número 8,13,17,2,11,etc. Puesto que todos pertenecen a la clase 1.</a:t>
            </a:r>
          </a:p>
          <a:p>
            <a:pPr algn="just"/>
            <a:r>
              <a:rPr lang="es-ES" dirty="0"/>
              <a:t>Pregunta: ¿Cómo tratamos a las edades negativas?</a:t>
            </a:r>
          </a:p>
        </p:txBody>
      </p:sp>
      <p:pic>
        <p:nvPicPr>
          <p:cNvPr id="1028" name="Picture 4">
            <a:extLst>
              <a:ext uri="{FF2B5EF4-FFF2-40B4-BE49-F238E27FC236}">
                <a16:creationId xmlns:a16="http://schemas.microsoft.com/office/drawing/2014/main" id="{2F3921F7-CBA9-4F76-8807-13F8B6FCAF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7804" y="1963022"/>
            <a:ext cx="8270988" cy="1157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0716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Pruebas de Caja Negra : Valores límite</a:t>
            </a:r>
          </a:p>
        </p:txBody>
      </p:sp>
      <p:sp>
        <p:nvSpPr>
          <p:cNvPr id="14" name="Marcador de posición de contenido 2"/>
          <p:cNvSpPr>
            <a:spLocks noGrp="1"/>
          </p:cNvSpPr>
          <p:nvPr>
            <p:ph idx="1"/>
          </p:nvPr>
        </p:nvSpPr>
        <p:spPr/>
        <p:txBody>
          <a:bodyPr rtlCol="0"/>
          <a:lstStyle/>
          <a:p>
            <a:pPr algn="just" rtl="0"/>
            <a:r>
              <a:rPr lang="es-ES" dirty="0"/>
              <a:t>El análisis de los valores límites se basa en que los valores tienden a producirse más en los valores extremos de entrada. Estos valores extremos se encuentran justo por encima y por debajo de las clases de equivalencia. </a:t>
            </a:r>
          </a:p>
          <a:p>
            <a:pPr lvl="1" algn="just"/>
            <a:r>
              <a:rPr lang="es-ES" dirty="0"/>
              <a:t>Si una clase requiere un rango de valores se debe aplicar casos de prueba para los límites del rango y para los valores justo por encima y justo por debajo del rango. Por ejemplo  si una condición requiere valores de entrada entre 1 y 10, debemos probar los valores: 1, 10, 0 y 11.</a:t>
            </a:r>
          </a:p>
          <a:p>
            <a:pPr lvl="1" algn="just"/>
            <a:r>
              <a:rPr lang="es-ES" dirty="0"/>
              <a:t>Si una condición de entrada especifica una cantidad de valores, debemos hacer pruebas con el valor máximo, mínimo, y los valores justo por encima del máximo y por debajo del mínimo. Por ejemplo, si un programa requiere entre 10 y 100 valores para hacer una estimación, debemos hacer pruebas pasándole 10, 100, 9 ,101 valores.</a:t>
            </a:r>
          </a:p>
        </p:txBody>
      </p:sp>
    </p:spTree>
    <p:extLst>
      <p:ext uri="{BB962C8B-B14F-4D97-AF65-F5344CB8AC3E}">
        <p14:creationId xmlns:p14="http://schemas.microsoft.com/office/powerpoint/2010/main" val="313424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a:xfrm>
            <a:off x="1280160" y="466343"/>
            <a:ext cx="9628632" cy="1362113"/>
          </a:xfrm>
        </p:spPr>
        <p:txBody>
          <a:bodyPr rtlCol="0" anchor="ctr">
            <a:normAutofit/>
          </a:bodyPr>
          <a:lstStyle/>
          <a:p>
            <a:pPr rtl="0"/>
            <a:r>
              <a:rPr lang="es-ES" dirty="0"/>
              <a:t>Introducción</a:t>
            </a:r>
          </a:p>
        </p:txBody>
      </p:sp>
      <p:sp>
        <p:nvSpPr>
          <p:cNvPr id="14" name="Marcador de posición de contenido 2"/>
          <p:cNvSpPr>
            <a:spLocks noGrp="1"/>
          </p:cNvSpPr>
          <p:nvPr>
            <p:ph type="body" sz="half" idx="2"/>
          </p:nvPr>
        </p:nvSpPr>
        <p:spPr>
          <a:xfrm>
            <a:off x="1291819" y="2465293"/>
            <a:ext cx="3834874" cy="3711669"/>
          </a:xfrm>
        </p:spPr>
        <p:txBody>
          <a:bodyPr rtlCol="0">
            <a:normAutofit/>
          </a:bodyPr>
          <a:lstStyle/>
          <a:p>
            <a:pPr rtl="0"/>
            <a:r>
              <a:rPr lang="es-ES" dirty="0"/>
              <a:t>La </a:t>
            </a:r>
            <a:r>
              <a:rPr lang="es-ES" dirty="0">
                <a:solidFill>
                  <a:srgbClr val="FF0000"/>
                </a:solidFill>
              </a:rPr>
              <a:t>prueba</a:t>
            </a:r>
            <a:r>
              <a:rPr lang="es-ES" dirty="0"/>
              <a:t> es el proceso de ejecutar un programa con el objetivo de encontrar errores</a:t>
            </a:r>
          </a:p>
          <a:p>
            <a:pPr rtl="0"/>
            <a:r>
              <a:rPr lang="es-ES" dirty="0"/>
              <a:t>Un caso de prueba es bueno cuando su ejecución conlleva una probabilidad elevada de encontrar un error y tiene éxito cuando lo detecta.</a:t>
            </a:r>
          </a:p>
          <a:p>
            <a:pPr rtl="0"/>
            <a:endParaRPr lang="es-ES" dirty="0"/>
          </a:p>
        </p:txBody>
      </p:sp>
      <p:pic>
        <p:nvPicPr>
          <p:cNvPr id="1026" name="Picture 2" descr="Ciclo de vida del Software. - S.Información.DROSE">
            <a:extLst>
              <a:ext uri="{FF2B5EF4-FFF2-40B4-BE49-F238E27FC236}">
                <a16:creationId xmlns:a16="http://schemas.microsoft.com/office/drawing/2014/main" id="{957EF2A7-E26E-4AA6-A0B3-67CA5851FBD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518896" y="2611724"/>
            <a:ext cx="5389895" cy="3463007"/>
          </a:xfrm>
          <a:prstGeom prst="rect">
            <a:avLst/>
          </a:prstGeom>
          <a:solidFill>
            <a:srgbClr val="FFFFFF"/>
          </a:solidFill>
        </p:spPr>
      </p:pic>
    </p:spTree>
    <p:extLst>
      <p:ext uri="{BB962C8B-B14F-4D97-AF65-F5344CB8AC3E}">
        <p14:creationId xmlns:p14="http://schemas.microsoft.com/office/powerpoint/2010/main" val="1131283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pPr rtl="0"/>
            <a:r>
              <a:rPr lang="es-ES" dirty="0"/>
              <a:t>Introducción</a:t>
            </a:r>
          </a:p>
        </p:txBody>
      </p:sp>
      <p:sp>
        <p:nvSpPr>
          <p:cNvPr id="14" name="Marcador de posición de contenido 2"/>
          <p:cNvSpPr>
            <a:spLocks noGrp="1"/>
          </p:cNvSpPr>
          <p:nvPr>
            <p:ph idx="1"/>
          </p:nvPr>
        </p:nvSpPr>
        <p:spPr/>
        <p:txBody>
          <a:bodyPr rtlCol="0"/>
          <a:lstStyle/>
          <a:p>
            <a:pPr rtl="0"/>
            <a:r>
              <a:rPr lang="es-ES" dirty="0"/>
              <a:t>Mediante la realización de pruebas se produce la verificación y la validación del software</a:t>
            </a:r>
          </a:p>
          <a:p>
            <a:pPr rtl="0"/>
            <a:r>
              <a:rPr lang="es-ES" dirty="0">
                <a:solidFill>
                  <a:srgbClr val="FF0000"/>
                </a:solidFill>
              </a:rPr>
              <a:t>Verificación</a:t>
            </a:r>
            <a:r>
              <a:rPr lang="es-ES" dirty="0"/>
              <a:t>: </a:t>
            </a:r>
            <a:r>
              <a:rPr lang="es-ES" i="1" dirty="0"/>
              <a:t>¿Estamos construyendo el producto correctamente? ¿</a:t>
            </a:r>
            <a:r>
              <a:rPr lang="es-ES" dirty="0"/>
              <a:t>Cumple los requerimientos especificados?</a:t>
            </a:r>
          </a:p>
          <a:p>
            <a:r>
              <a:rPr lang="es-ES" dirty="0">
                <a:solidFill>
                  <a:srgbClr val="FF0000"/>
                </a:solidFill>
              </a:rPr>
              <a:t>Validación</a:t>
            </a:r>
            <a:r>
              <a:rPr lang="es-ES" dirty="0"/>
              <a:t>: </a:t>
            </a:r>
            <a:r>
              <a:rPr lang="es-ES" i="1" dirty="0"/>
              <a:t>¿Estamos construyendo el producto correcto? </a:t>
            </a:r>
            <a:r>
              <a:rPr lang="es-ES" dirty="0"/>
              <a:t>¿El producto funciona según lo esperado?</a:t>
            </a:r>
          </a:p>
        </p:txBody>
      </p:sp>
    </p:spTree>
    <p:extLst>
      <p:ext uri="{BB962C8B-B14F-4D97-AF65-F5344CB8AC3E}">
        <p14:creationId xmlns:p14="http://schemas.microsoft.com/office/powerpoint/2010/main" val="857083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a:xfrm>
            <a:off x="1280160" y="466343"/>
            <a:ext cx="9628632" cy="1362113"/>
          </a:xfrm>
        </p:spPr>
        <p:txBody>
          <a:bodyPr rtlCol="0" anchor="ctr">
            <a:normAutofit/>
          </a:bodyPr>
          <a:lstStyle/>
          <a:p>
            <a:pPr rtl="0"/>
            <a:r>
              <a:rPr lang="es-ES" dirty="0"/>
              <a:t>Introducción</a:t>
            </a:r>
          </a:p>
        </p:txBody>
      </p:sp>
      <p:sp>
        <p:nvSpPr>
          <p:cNvPr id="14" name="Marcador de posición de contenido 2"/>
          <p:cNvSpPr>
            <a:spLocks noGrp="1"/>
          </p:cNvSpPr>
          <p:nvPr>
            <p:ph type="body" sz="half" idx="2"/>
          </p:nvPr>
        </p:nvSpPr>
        <p:spPr>
          <a:xfrm>
            <a:off x="641470" y="2110903"/>
            <a:ext cx="5389895" cy="4377446"/>
          </a:xfrm>
        </p:spPr>
        <p:txBody>
          <a:bodyPr rtlCol="0">
            <a:normAutofit/>
          </a:bodyPr>
          <a:lstStyle/>
          <a:p>
            <a:pPr rtl="0"/>
            <a:r>
              <a:rPr lang="es-ES" dirty="0"/>
              <a:t>Para hacer las pruebas se necesita llevar a cabo alguna estrategia. Una de ellas es utilizar el </a:t>
            </a:r>
            <a:r>
              <a:rPr lang="es-ES" dirty="0">
                <a:solidFill>
                  <a:srgbClr val="FF0000"/>
                </a:solidFill>
              </a:rPr>
              <a:t>Modelo en Espiral</a:t>
            </a:r>
            <a:r>
              <a:rPr lang="es-ES" dirty="0"/>
              <a:t>.</a:t>
            </a:r>
          </a:p>
          <a:p>
            <a:pPr rtl="0"/>
            <a:r>
              <a:rPr lang="es-ES" dirty="0"/>
              <a:t>Para ello nuestra aplicación debe pasar secuencialmente: </a:t>
            </a:r>
          </a:p>
          <a:p>
            <a:pPr marL="342900" indent="-342900" rtl="0">
              <a:buFont typeface="Arial" panose="020B0604020202020204" pitchFamily="34" charset="0"/>
              <a:buChar char="•"/>
            </a:pPr>
            <a:r>
              <a:rPr lang="es-ES" b="1" dirty="0"/>
              <a:t>Pruebas de unidad</a:t>
            </a:r>
          </a:p>
          <a:p>
            <a:pPr marL="342900" indent="-342900" rtl="0">
              <a:buFont typeface="Arial" panose="020B0604020202020204" pitchFamily="34" charset="0"/>
              <a:buChar char="•"/>
            </a:pPr>
            <a:r>
              <a:rPr lang="es-ES" b="1" dirty="0"/>
              <a:t>Pruebas de Integración</a:t>
            </a:r>
          </a:p>
          <a:p>
            <a:pPr marL="342900" indent="-342900" rtl="0">
              <a:buFont typeface="Arial" panose="020B0604020202020204" pitchFamily="34" charset="0"/>
              <a:buChar char="•"/>
            </a:pPr>
            <a:r>
              <a:rPr lang="es-ES" b="1" dirty="0"/>
              <a:t>Pruebas de Validación</a:t>
            </a:r>
          </a:p>
          <a:p>
            <a:pPr marL="342900" indent="-342900" rtl="0">
              <a:buFont typeface="Arial" panose="020B0604020202020204" pitchFamily="34" charset="0"/>
              <a:buChar char="•"/>
            </a:pPr>
            <a:r>
              <a:rPr lang="es-ES" b="1" dirty="0"/>
              <a:t>Pruebas de Sistema</a:t>
            </a:r>
          </a:p>
          <a:p>
            <a:pPr marL="342900" indent="-342900" rtl="0">
              <a:buFont typeface="Arial" panose="020B0604020202020204" pitchFamily="34" charset="0"/>
              <a:buChar char="•"/>
            </a:pPr>
            <a:endParaRPr lang="es-ES" dirty="0"/>
          </a:p>
        </p:txBody>
      </p:sp>
      <p:pic>
        <p:nvPicPr>
          <p:cNvPr id="2050" name="Picture 2" descr="Estrategias de Prueba (Pressman, 2001) | Download Scientific Diagram">
            <a:extLst>
              <a:ext uri="{FF2B5EF4-FFF2-40B4-BE49-F238E27FC236}">
                <a16:creationId xmlns:a16="http://schemas.microsoft.com/office/drawing/2014/main" id="{74ACF419-50F8-412D-A250-C46C2B77CA9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423568" y="2476976"/>
            <a:ext cx="5389895" cy="3732503"/>
          </a:xfrm>
          <a:prstGeom prst="rect">
            <a:avLst/>
          </a:prstGeom>
          <a:solidFill>
            <a:srgbClr val="FFFFFF"/>
          </a:solidFill>
        </p:spPr>
      </p:pic>
    </p:spTree>
    <p:extLst>
      <p:ext uri="{BB962C8B-B14F-4D97-AF65-F5344CB8AC3E}">
        <p14:creationId xmlns:p14="http://schemas.microsoft.com/office/powerpoint/2010/main" val="1194553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pPr rtl="0"/>
            <a:r>
              <a:rPr lang="es-ES" dirty="0"/>
              <a:t>Introducción: Modelo en Espiral</a:t>
            </a:r>
          </a:p>
        </p:txBody>
      </p:sp>
      <p:sp>
        <p:nvSpPr>
          <p:cNvPr id="14" name="Marcador de posición de contenido 2"/>
          <p:cNvSpPr>
            <a:spLocks noGrp="1"/>
          </p:cNvSpPr>
          <p:nvPr>
            <p:ph idx="1"/>
          </p:nvPr>
        </p:nvSpPr>
        <p:spPr/>
        <p:txBody>
          <a:bodyPr rtlCol="0"/>
          <a:lstStyle/>
          <a:p>
            <a:pPr rtl="0"/>
            <a:r>
              <a:rPr lang="es-ES" dirty="0">
                <a:solidFill>
                  <a:srgbClr val="FF0000"/>
                </a:solidFill>
              </a:rPr>
              <a:t>Pruebas de Unidad</a:t>
            </a:r>
            <a:r>
              <a:rPr lang="es-ES" dirty="0"/>
              <a:t>: En esta parte se realizan pruebas sobre cada módulo, función, clase, etc. De nuestro programa. Su objetivo es eliminar errores en la lógica interna.</a:t>
            </a:r>
          </a:p>
          <a:p>
            <a:pPr rtl="0"/>
            <a:r>
              <a:rPr lang="es-ES" dirty="0"/>
              <a:t>Para ello se utilizan técnicas de </a:t>
            </a:r>
            <a:r>
              <a:rPr lang="es-ES" dirty="0">
                <a:solidFill>
                  <a:srgbClr val="FF0000"/>
                </a:solidFill>
              </a:rPr>
              <a:t>Caja Negra </a:t>
            </a:r>
            <a:r>
              <a:rPr lang="es-ES" dirty="0"/>
              <a:t>y </a:t>
            </a:r>
            <a:r>
              <a:rPr lang="es-ES" dirty="0">
                <a:solidFill>
                  <a:srgbClr val="FF0000"/>
                </a:solidFill>
              </a:rPr>
              <a:t>Caja Blanca.</a:t>
            </a:r>
          </a:p>
          <a:p>
            <a:pPr rtl="0"/>
            <a:r>
              <a:rPr lang="es-ES" dirty="0"/>
              <a:t>Se realizan pruebas de unidad sobre:</a:t>
            </a:r>
          </a:p>
          <a:p>
            <a:pPr lvl="1"/>
            <a:r>
              <a:rPr lang="es-ES" dirty="0"/>
              <a:t>La interfaz</a:t>
            </a:r>
          </a:p>
          <a:p>
            <a:pPr lvl="1"/>
            <a:r>
              <a:rPr lang="es-ES" dirty="0"/>
              <a:t>Estructuras de datos, para asegurarse que mantienen su integridad</a:t>
            </a:r>
          </a:p>
          <a:p>
            <a:pPr lvl="1"/>
            <a:r>
              <a:rPr lang="es-ES" dirty="0"/>
              <a:t>Condiciones límite</a:t>
            </a:r>
          </a:p>
          <a:p>
            <a:pPr lvl="1"/>
            <a:r>
              <a:rPr lang="es-ES" dirty="0"/>
              <a:t>Caminos de la estructura de control</a:t>
            </a:r>
          </a:p>
        </p:txBody>
      </p:sp>
    </p:spTree>
    <p:extLst>
      <p:ext uri="{BB962C8B-B14F-4D97-AF65-F5344CB8AC3E}">
        <p14:creationId xmlns:p14="http://schemas.microsoft.com/office/powerpoint/2010/main" val="2345222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Introducción: Modelo en Espiral</a:t>
            </a:r>
          </a:p>
        </p:txBody>
      </p:sp>
      <p:sp>
        <p:nvSpPr>
          <p:cNvPr id="14" name="Marcador de posición de contenido 2"/>
          <p:cNvSpPr>
            <a:spLocks noGrp="1"/>
          </p:cNvSpPr>
          <p:nvPr>
            <p:ph idx="1"/>
          </p:nvPr>
        </p:nvSpPr>
        <p:spPr/>
        <p:txBody>
          <a:bodyPr rtlCol="0"/>
          <a:lstStyle/>
          <a:p>
            <a:pPr rtl="0"/>
            <a:r>
              <a:rPr lang="es-ES" dirty="0">
                <a:solidFill>
                  <a:srgbClr val="FF0000"/>
                </a:solidFill>
              </a:rPr>
              <a:t>Pruebas de integración</a:t>
            </a:r>
            <a:r>
              <a:rPr lang="es-ES" dirty="0"/>
              <a:t>: se observa como interactúan los distintos módulos. El ensamblaje de los módulos se puede dar todos a la vez (no incremental) o por pequeños segmentos (incremental)</a:t>
            </a:r>
          </a:p>
          <a:p>
            <a:pPr rtl="0"/>
            <a:r>
              <a:rPr lang="es-ES" dirty="0">
                <a:solidFill>
                  <a:srgbClr val="FF0000"/>
                </a:solidFill>
              </a:rPr>
              <a:t>Pruebas de validación</a:t>
            </a:r>
            <a:r>
              <a:rPr lang="es-ES" dirty="0"/>
              <a:t>: se comprueba que el software funciona según lo esperado. Pruebas Alfa y Pruebas Beta.</a:t>
            </a:r>
          </a:p>
          <a:p>
            <a:pPr rtl="0"/>
            <a:r>
              <a:rPr lang="es-ES" dirty="0">
                <a:solidFill>
                  <a:srgbClr val="FF0000"/>
                </a:solidFill>
              </a:rPr>
              <a:t>Pruebas del sistema</a:t>
            </a:r>
            <a:r>
              <a:rPr lang="es-ES" dirty="0"/>
              <a:t>: comprueba el funcionamiento total del software y otros elementos del sistema</a:t>
            </a:r>
          </a:p>
          <a:p>
            <a:pPr rtl="0"/>
            <a:r>
              <a:rPr lang="es-ES" dirty="0">
                <a:solidFill>
                  <a:srgbClr val="FF0000"/>
                </a:solidFill>
              </a:rPr>
              <a:t>Mantenimiento</a:t>
            </a:r>
          </a:p>
        </p:txBody>
      </p:sp>
    </p:spTree>
    <p:extLst>
      <p:ext uri="{BB962C8B-B14F-4D97-AF65-F5344CB8AC3E}">
        <p14:creationId xmlns:p14="http://schemas.microsoft.com/office/powerpoint/2010/main" val="2403937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a:xfrm>
            <a:off x="1280160" y="466343"/>
            <a:ext cx="9628632" cy="1362113"/>
          </a:xfrm>
        </p:spPr>
        <p:txBody>
          <a:bodyPr rtlCol="0" anchor="ctr">
            <a:normAutofit/>
          </a:bodyPr>
          <a:lstStyle/>
          <a:p>
            <a:pPr rtl="0"/>
            <a:r>
              <a:rPr lang="es-ES" dirty="0"/>
              <a:t>Tipos de prueba</a:t>
            </a:r>
          </a:p>
        </p:txBody>
      </p:sp>
      <p:sp>
        <p:nvSpPr>
          <p:cNvPr id="14" name="Marcador de posición de contenido 2"/>
          <p:cNvSpPr>
            <a:spLocks noGrp="1"/>
          </p:cNvSpPr>
          <p:nvPr>
            <p:ph sz="half" idx="1"/>
          </p:nvPr>
        </p:nvSpPr>
        <p:spPr>
          <a:xfrm>
            <a:off x="350196" y="2194560"/>
            <a:ext cx="5745804" cy="4284061"/>
          </a:xfrm>
        </p:spPr>
        <p:txBody>
          <a:bodyPr rtlCol="0">
            <a:normAutofit/>
          </a:bodyPr>
          <a:lstStyle/>
          <a:p>
            <a:pPr rtl="0">
              <a:lnSpc>
                <a:spcPct val="90000"/>
              </a:lnSpc>
            </a:pPr>
            <a:r>
              <a:rPr lang="es-ES" sz="2000" dirty="0"/>
              <a:t>A la hora de realizar un caso de prueba necesitamos saber ciertas cosas: necesitamos identificar unos </a:t>
            </a:r>
            <a:r>
              <a:rPr lang="es-ES" sz="2000" dirty="0">
                <a:solidFill>
                  <a:srgbClr val="FF0000"/>
                </a:solidFill>
              </a:rPr>
              <a:t>valores de entrada </a:t>
            </a:r>
            <a:r>
              <a:rPr lang="es-ES" sz="2000" dirty="0"/>
              <a:t>y conocer el </a:t>
            </a:r>
            <a:r>
              <a:rPr lang="es-ES" sz="2000" dirty="0">
                <a:solidFill>
                  <a:srgbClr val="FF0000"/>
                </a:solidFill>
              </a:rPr>
              <a:t>comportamiento esperado </a:t>
            </a:r>
            <a:r>
              <a:rPr lang="es-ES" sz="2000" dirty="0"/>
              <a:t>con dichos valores. Según su tipo tenemos dos grandes casos.</a:t>
            </a:r>
          </a:p>
          <a:p>
            <a:pPr rtl="0">
              <a:lnSpc>
                <a:spcPct val="90000"/>
              </a:lnSpc>
            </a:pPr>
            <a:r>
              <a:rPr lang="es-ES" sz="2000" dirty="0"/>
              <a:t>Pruebas de </a:t>
            </a:r>
            <a:r>
              <a:rPr lang="es-ES" sz="2000" dirty="0">
                <a:solidFill>
                  <a:srgbClr val="FF0000"/>
                </a:solidFill>
              </a:rPr>
              <a:t>Caja Negra (Funcionales)</a:t>
            </a:r>
            <a:r>
              <a:rPr lang="es-ES" sz="2000" dirty="0"/>
              <a:t>: Son pruebas que se realizan sobre la aplicación sin conocer su funcionamiento interno. Lo fundamental es comprobar si los resultados coinciden con los esperados.</a:t>
            </a:r>
          </a:p>
          <a:p>
            <a:pPr rtl="0">
              <a:lnSpc>
                <a:spcPct val="90000"/>
              </a:lnSpc>
            </a:pPr>
            <a:r>
              <a:rPr lang="es-ES" sz="2000" dirty="0"/>
              <a:t>Pruebas de </a:t>
            </a:r>
            <a:r>
              <a:rPr lang="es-ES" sz="2000" dirty="0">
                <a:solidFill>
                  <a:srgbClr val="FF0000"/>
                </a:solidFill>
              </a:rPr>
              <a:t>Caja Blanca (Estructurales)</a:t>
            </a:r>
            <a:r>
              <a:rPr lang="es-ES" sz="2000" dirty="0"/>
              <a:t>: Son pruebas que se realizan dentro, siguiendo la lógica de la aplicación. </a:t>
            </a:r>
          </a:p>
        </p:txBody>
      </p:sp>
      <p:pic>
        <p:nvPicPr>
          <p:cNvPr id="3074" name="Picture 2" descr="1.1 Características y Fases de la Prueba">
            <a:extLst>
              <a:ext uri="{FF2B5EF4-FFF2-40B4-BE49-F238E27FC236}">
                <a16:creationId xmlns:a16="http://schemas.microsoft.com/office/drawing/2014/main" id="{6DDFC627-9AE0-4912-8A18-B7167BA1326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415368" y="2873549"/>
            <a:ext cx="4493424" cy="2628805"/>
          </a:xfrm>
          <a:prstGeom prst="rect">
            <a:avLst/>
          </a:prstGeom>
          <a:solidFill>
            <a:srgbClr val="FFFFFF"/>
          </a:solidFill>
        </p:spPr>
      </p:pic>
    </p:spTree>
    <p:extLst>
      <p:ext uri="{BB962C8B-B14F-4D97-AF65-F5344CB8AC3E}">
        <p14:creationId xmlns:p14="http://schemas.microsoft.com/office/powerpoint/2010/main" val="3285488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p:cNvSpPr>
            <a:spLocks noGrp="1"/>
          </p:cNvSpPr>
          <p:nvPr>
            <p:ph type="title"/>
          </p:nvPr>
        </p:nvSpPr>
        <p:spPr/>
        <p:txBody>
          <a:bodyPr rtlCol="0"/>
          <a:lstStyle/>
          <a:p>
            <a:r>
              <a:rPr lang="es-ES" dirty="0"/>
              <a:t>Tipos de prueba</a:t>
            </a:r>
          </a:p>
        </p:txBody>
      </p:sp>
      <mc:AlternateContent xmlns:mc="http://schemas.openxmlformats.org/markup-compatibility/2006" xmlns:a14="http://schemas.microsoft.com/office/drawing/2010/main">
        <mc:Choice Requires="a14">
          <p:sp>
            <p:nvSpPr>
              <p:cNvPr id="14" name="Marcador de posición de contenido 2"/>
              <p:cNvSpPr>
                <a:spLocks noGrp="1"/>
              </p:cNvSpPr>
              <p:nvPr>
                <p:ph idx="1"/>
              </p:nvPr>
            </p:nvSpPr>
            <p:spPr/>
            <p:txBody>
              <a:bodyPr rtlCol="0"/>
              <a:lstStyle/>
              <a:p>
                <a:pPr rtl="0"/>
                <a:r>
                  <a:rPr lang="es-ES" dirty="0"/>
                  <a:t>Un ejemplo de estas dos pruebas para una calculadora podría ser:</a:t>
                </a:r>
              </a:p>
              <a:p>
                <a:pPr rtl="0"/>
                <a:r>
                  <a:rPr lang="es-ES" b="1" dirty="0"/>
                  <a:t>Pruebas de caja negra</a:t>
                </a:r>
                <a:r>
                  <a:rPr lang="es-ES" dirty="0"/>
                  <a:t>: meter en la calculadora los valores 3+7,8/2,</a:t>
                </a:r>
                <a14:m>
                  <m:oMath xmlns:m="http://schemas.openxmlformats.org/officeDocument/2006/math">
                    <m:rad>
                      <m:radPr>
                        <m:degHide m:val="on"/>
                        <m:ctrlPr>
                          <a:rPr lang="es-ES" b="0" i="1" smtClean="0">
                            <a:latin typeface="Cambria Math" panose="02040503050406030204" pitchFamily="18" charset="0"/>
                          </a:rPr>
                        </m:ctrlPr>
                      </m:radPr>
                      <m:deg/>
                      <m:e>
                        <m:r>
                          <a:rPr lang="es-ES" b="0" i="1" smtClean="0">
                            <a:latin typeface="Cambria Math" panose="02040503050406030204" pitchFamily="18" charset="0"/>
                          </a:rPr>
                          <m:t>25</m:t>
                        </m:r>
                      </m:e>
                    </m:rad>
                  </m:oMath>
                </a14:m>
                <a:r>
                  <a:rPr lang="es-ES" b="0" dirty="0"/>
                  <a:t> y comprobar que da los valores esperados.</a:t>
                </a:r>
                <a:endParaRPr lang="es-ES" dirty="0"/>
              </a:p>
              <a:p>
                <a:pPr rtl="0"/>
                <a:r>
                  <a:rPr lang="es-ES" b="1" dirty="0"/>
                  <a:t>Pruebas de caja blanca</a:t>
                </a:r>
                <a:r>
                  <a:rPr lang="es-ES" dirty="0"/>
                  <a:t>: ir al código asociado a cada operación y seguir paso a paso los pasos que realiza para cada valor.</a:t>
                </a:r>
              </a:p>
              <a:p>
                <a:pPr rtl="0"/>
                <a:r>
                  <a:rPr lang="es-ES" dirty="0"/>
                  <a:t>En las primeras pruebas no nos preocupamos del algoritmo y su eficiencia, o de si hay código innecesario, si ocupa mucha memoria, etc. Es lo estudiamos en las segundas.</a:t>
                </a:r>
              </a:p>
            </p:txBody>
          </p:sp>
        </mc:Choice>
        <mc:Fallback xmlns="">
          <p:sp>
            <p:nvSpPr>
              <p:cNvPr id="14" name="Marcador de posición de contenido 2"/>
              <p:cNvSpPr>
                <a:spLocks noGrp="1" noRot="1" noChangeAspect="1" noMove="1" noResize="1" noEditPoints="1" noAdjustHandles="1" noChangeArrowheads="1" noChangeShapeType="1" noTextEdit="1"/>
              </p:cNvSpPr>
              <p:nvPr>
                <p:ph idx="1"/>
              </p:nvPr>
            </p:nvSpPr>
            <p:spPr>
              <a:blipFill>
                <a:blip r:embed="rId3"/>
                <a:stretch>
                  <a:fillRect l="-696" t="-917"/>
                </a:stretch>
              </a:blipFill>
            </p:spPr>
            <p:txBody>
              <a:bodyPr/>
              <a:lstStyle/>
              <a:p>
                <a:r>
                  <a:rPr lang="es-ES">
                    <a:noFill/>
                  </a:rPr>
                  <a:t> </a:t>
                </a:r>
              </a:p>
            </p:txBody>
          </p:sp>
        </mc:Fallback>
      </mc:AlternateContent>
    </p:spTree>
    <p:extLst>
      <p:ext uri="{BB962C8B-B14F-4D97-AF65-F5344CB8AC3E}">
        <p14:creationId xmlns:p14="http://schemas.microsoft.com/office/powerpoint/2010/main" val="2845470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suntos educativo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0525750_TF03462902_TF03462902.potx" id="{4CE945C6-95B6-4FA9-BB0F-C70DFDA6D9C8}" vid="{F60AB2A4-3AA5-45D0-B345-5DEC87621E67}"/>
    </a:ext>
  </a:extLst>
</a:theme>
</file>

<file path=ppt/theme/theme2.xml><?xml version="1.0" encoding="utf-8"?>
<a:theme xmlns:a="http://schemas.openxmlformats.org/drawingml/2006/main" name="Tema de Offic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TotalTime>
  <Words>1949</Words>
  <Application>Microsoft Office PowerPoint</Application>
  <PresentationFormat>Panorámica</PresentationFormat>
  <Paragraphs>140</Paragraphs>
  <Slides>26</Slides>
  <Notes>26</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26</vt:i4>
      </vt:variant>
    </vt:vector>
  </HeadingPairs>
  <TitlesOfParts>
    <vt:vector size="31" baseType="lpstr">
      <vt:lpstr>Arial</vt:lpstr>
      <vt:lpstr>Calibri</vt:lpstr>
      <vt:lpstr>Cambria Math</vt:lpstr>
      <vt:lpstr>Wingdings</vt:lpstr>
      <vt:lpstr>Asuntos educativos 16x9</vt:lpstr>
      <vt:lpstr>Tema 5: Diseño y realización de pruebas</vt:lpstr>
      <vt:lpstr>Introducción</vt:lpstr>
      <vt:lpstr>Introducción</vt:lpstr>
      <vt:lpstr>Introducción</vt:lpstr>
      <vt:lpstr>Introducción</vt:lpstr>
      <vt:lpstr>Introducción: Modelo en Espiral</vt:lpstr>
      <vt:lpstr>Introducción: Modelo en Espiral</vt:lpstr>
      <vt:lpstr>Tipos de prueba</vt:lpstr>
      <vt:lpstr>Tipos de prueba</vt:lpstr>
      <vt:lpstr>Tipos de prueba: Pruebas Funcionales (Caja Negra)</vt:lpstr>
      <vt:lpstr>Tipos de prueba: Pruebas Funcionales (Caja Negra)</vt:lpstr>
      <vt:lpstr>Tipos de prueba: Pruebas Estructurales (Caja Blanca)</vt:lpstr>
      <vt:lpstr>Tipos de prueba: Pruebas Estructurales (Caja Blanca)</vt:lpstr>
      <vt:lpstr>Tipos de prueba: Pruebas de Regresión</vt:lpstr>
      <vt:lpstr>Pruebas de Código</vt:lpstr>
      <vt:lpstr>Pruebas de Código: Camino básico</vt:lpstr>
      <vt:lpstr>Pruebas de Código: Camino básico</vt:lpstr>
      <vt:lpstr>Pruebas de Código: Camino básico</vt:lpstr>
      <vt:lpstr>Pruebas de Código: Camino básico</vt:lpstr>
      <vt:lpstr>Pruebas de Código: Camino básico</vt:lpstr>
      <vt:lpstr>Pruebas de Código: Camino básico</vt:lpstr>
      <vt:lpstr>Pruebas de Código: Camino básico</vt:lpstr>
      <vt:lpstr>Pruebas de Código: Camino básico</vt:lpstr>
      <vt:lpstr>Pruebas de Caja Negra: Clases de equivalencia</vt:lpstr>
      <vt:lpstr>Pruebas de Caja Negra : Clases de equivalencia</vt:lpstr>
      <vt:lpstr>Pruebas de Caja Negra : Valores límite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Tema 5: Diseño y realización de pruebas</dc:title>
  <dc:creator>PABLO RODRÍGUEZ PÉREZ</dc:creator>
  <cp:lastModifiedBy>PABLO RODRÍGUEZ PÉREZ</cp:lastModifiedBy>
  <cp:revision>13</cp:revision>
  <dcterms:created xsi:type="dcterms:W3CDTF">2020-03-27T09:52:46Z</dcterms:created>
  <dcterms:modified xsi:type="dcterms:W3CDTF">2020-04-17T07:58:19Z</dcterms:modified>
</cp:coreProperties>
</file>